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73" r:id="rId2"/>
    <p:sldId id="274" r:id="rId3"/>
    <p:sldId id="280" r:id="rId4"/>
    <p:sldId id="270" r:id="rId5"/>
    <p:sldId id="271" r:id="rId6"/>
    <p:sldId id="278" r:id="rId7"/>
    <p:sldId id="265" r:id="rId8"/>
    <p:sldId id="275" r:id="rId9"/>
    <p:sldId id="260" r:id="rId10"/>
    <p:sldId id="262" r:id="rId11"/>
    <p:sldId id="261" r:id="rId12"/>
    <p:sldId id="263" r:id="rId13"/>
    <p:sldId id="279"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BDBDB"/>
    <a:srgbClr val="CDCDCD"/>
    <a:srgbClr val="CAE2F6"/>
    <a:srgbClr val="EBF3FE"/>
    <a:srgbClr val="1C75BC"/>
    <a:srgbClr val="DCF3FE"/>
    <a:srgbClr val="90B737"/>
    <a:srgbClr val="92D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8776"/>
  </p:normalViewPr>
  <p:slideViewPr>
    <p:cSldViewPr snapToGrid="0" snapToObjects="1">
      <p:cViewPr varScale="1">
        <p:scale>
          <a:sx n="95" d="100"/>
          <a:sy n="95" d="100"/>
        </p:scale>
        <p:origin x="65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BE87B-38EC-5F42-B4DC-C4A057027F4C}" type="datetimeFigureOut">
              <a:rPr lang="en-US" smtClean="0"/>
              <a:t>12/6/22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EC583-F4B1-834B-9486-C22126F4F188}" type="slidenum">
              <a:rPr lang="en-US" smtClean="0"/>
              <a:t>‹#›</a:t>
            </a:fld>
            <a:endParaRPr lang="en-US"/>
          </a:p>
        </p:txBody>
      </p:sp>
    </p:spTree>
    <p:extLst>
      <p:ext uri="{BB962C8B-B14F-4D97-AF65-F5344CB8AC3E}">
        <p14:creationId xmlns:p14="http://schemas.microsoft.com/office/powerpoint/2010/main" val="29880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Larry Coy from NASA Goddard Space Flight Center and the title of my talk today is “The generation of mixing across the stratospheric polar vortex edge by breaking gravity waves”. My co-authors are Paul Newman and Steven Pawson. I work at the Global Modeling and Data Assimilation Office and we focus on global analyses. For the past few years these global analyses have been routinely done at high horizontal resolution, ¼ degree, allowing for some gravity waves to be resolved. Today, I want to report on a case from last winter when Gravity Waves acted to dramatically disturb the Northern Hemisphere winter vortex. The 2021-2022 winter polar vortex was considered somewhat dull as planetary activity was weak and no major mid-winter warmings occurred. Nevertheless, in just 16 days, the  zonal mid-stratospheric flow pictured here on the 11</a:t>
            </a:r>
            <a:r>
              <a:rPr lang="en-US" baseline="30000" dirty="0"/>
              <a:t>th</a:t>
            </a:r>
            <a:r>
              <a:rPr lang="en-US" dirty="0"/>
              <a:t> of January changed to…</a:t>
            </a:r>
          </a:p>
        </p:txBody>
      </p:sp>
      <p:sp>
        <p:nvSpPr>
          <p:cNvPr id="4" name="Slide Number Placeholder 3"/>
          <p:cNvSpPr>
            <a:spLocks noGrp="1"/>
          </p:cNvSpPr>
          <p:nvPr>
            <p:ph type="sldNum" sz="quarter" idx="5"/>
          </p:nvPr>
        </p:nvSpPr>
        <p:spPr/>
        <p:txBody>
          <a:bodyPr/>
          <a:lstStyle/>
          <a:p>
            <a:fld id="{E6BEC583-F4B1-834B-9486-C22126F4F188}" type="slidenum">
              <a:rPr lang="en-US" smtClean="0"/>
              <a:t>1</a:t>
            </a:fld>
            <a:endParaRPr lang="en-US"/>
          </a:p>
        </p:txBody>
      </p:sp>
    </p:spTree>
    <p:extLst>
      <p:ext uri="{BB962C8B-B14F-4D97-AF65-F5344CB8AC3E}">
        <p14:creationId xmlns:p14="http://schemas.microsoft.com/office/powerpoint/2010/main" val="52304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locate the regions of breaking gravity waves by locating the highest and lowest potential vorticity values at each three hourly analysis time.  Here January is divided into three times: early, mid-month, and late. At first the PV is distributed as in the climate mean, with low PV toward the equator and high PV toward the pole. But by mid-January, the breaking gravity waves have created mixed high and low regions as in the PV maps shown earlier. These are over Europe with some activity from Greenland as well. Later in the month these gravity wave breaking regions are still active along with Iceland, however, a new feature appears, as for several days one of the propagating PV eddies has taken over the highest PV spot.</a:t>
            </a:r>
          </a:p>
          <a:p>
            <a:endParaRPr lang="en-US" dirty="0"/>
          </a:p>
        </p:txBody>
      </p:sp>
      <p:sp>
        <p:nvSpPr>
          <p:cNvPr id="4" name="Slide Number Placeholder 3"/>
          <p:cNvSpPr>
            <a:spLocks noGrp="1"/>
          </p:cNvSpPr>
          <p:nvPr>
            <p:ph type="sldNum" sz="quarter" idx="5"/>
          </p:nvPr>
        </p:nvSpPr>
        <p:spPr/>
        <p:txBody>
          <a:bodyPr/>
          <a:lstStyle/>
          <a:p>
            <a:fld id="{E6BEC583-F4B1-834B-9486-C22126F4F188}" type="slidenum">
              <a:rPr lang="en-US" smtClean="0"/>
              <a:t>10</a:t>
            </a:fld>
            <a:endParaRPr lang="en-US"/>
          </a:p>
        </p:txBody>
      </p:sp>
    </p:spTree>
    <p:extLst>
      <p:ext uri="{BB962C8B-B14F-4D97-AF65-F5344CB8AC3E}">
        <p14:creationId xmlns:p14="http://schemas.microsoft.com/office/powerpoint/2010/main" val="2058730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view of the highest PV eddy as only the very highest PV values are plotted for each three hourly analysis.  You can see the origin of the eddy from the breaking gravity wave region and growth from the 25</a:t>
            </a:r>
            <a:r>
              <a:rPr lang="en-US" baseline="30000" dirty="0"/>
              <a:t>th</a:t>
            </a:r>
            <a:r>
              <a:rPr lang="en-US" dirty="0"/>
              <a:t> to the 26</a:t>
            </a:r>
            <a:r>
              <a:rPr lang="en-US" baseline="30000" dirty="0"/>
              <a:t>th </a:t>
            </a:r>
            <a:r>
              <a:rPr lang="en-US" baseline="0" dirty="0"/>
              <a:t> and then the continued propagation around the edge of the polar vortex. What kind of vertical structure do these polar eddies have? Well, we can take a latitude cross section through</a:t>
            </a:r>
            <a:r>
              <a:rPr lang="en-US" dirty="0"/>
              <a:t> the strong eddy on the 26</a:t>
            </a:r>
            <a:r>
              <a:rPr lang="en-US" baseline="30000" dirty="0"/>
              <a:t>th</a:t>
            </a:r>
            <a:r>
              <a:rPr lang="en-US" dirty="0"/>
              <a:t>  along the blue line.</a:t>
            </a:r>
          </a:p>
        </p:txBody>
      </p:sp>
      <p:sp>
        <p:nvSpPr>
          <p:cNvPr id="4" name="Slide Number Placeholder 3"/>
          <p:cNvSpPr>
            <a:spLocks noGrp="1"/>
          </p:cNvSpPr>
          <p:nvPr>
            <p:ph type="sldNum" sz="quarter" idx="5"/>
          </p:nvPr>
        </p:nvSpPr>
        <p:spPr/>
        <p:txBody>
          <a:bodyPr/>
          <a:lstStyle/>
          <a:p>
            <a:fld id="{E6BEC583-F4B1-834B-9486-C22126F4F188}" type="slidenum">
              <a:rPr lang="en-US" smtClean="0"/>
              <a:t>11</a:t>
            </a:fld>
            <a:endParaRPr lang="en-US"/>
          </a:p>
        </p:txBody>
      </p:sp>
    </p:spTree>
    <p:extLst>
      <p:ext uri="{BB962C8B-B14F-4D97-AF65-F5344CB8AC3E}">
        <p14:creationId xmlns:p14="http://schemas.microsoft.com/office/powerpoint/2010/main" val="385026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PV anomaly extends from about 20 to 2 </a:t>
            </a:r>
            <a:r>
              <a:rPr lang="en-US" dirty="0" err="1"/>
              <a:t>hPa</a:t>
            </a:r>
            <a:r>
              <a:rPr lang="en-US" dirty="0"/>
              <a:t>. Note that the PV eddy doesn’t extend down to the lower stratosphere where the potential temperature surfaces remain nearly linear toward the pole. The PV eddies are mainly in the upper stratosphere, above 10 </a:t>
            </a:r>
            <a:r>
              <a:rPr lang="en-US" dirty="0" err="1"/>
              <a:t>hPa</a:t>
            </a:r>
            <a:r>
              <a:rPr lang="en-US" dirty="0"/>
              <a:t>, leaving the lower stratosphere polar vortex undisturbed.</a:t>
            </a:r>
          </a:p>
          <a:p>
            <a:endParaRPr lang="en-US" dirty="0"/>
          </a:p>
        </p:txBody>
      </p:sp>
      <p:sp>
        <p:nvSpPr>
          <p:cNvPr id="4" name="Slide Number Placeholder 3"/>
          <p:cNvSpPr>
            <a:spLocks noGrp="1"/>
          </p:cNvSpPr>
          <p:nvPr>
            <p:ph type="sldNum" sz="quarter" idx="5"/>
          </p:nvPr>
        </p:nvSpPr>
        <p:spPr/>
        <p:txBody>
          <a:bodyPr/>
          <a:lstStyle/>
          <a:p>
            <a:fld id="{E6BEC583-F4B1-834B-9486-C22126F4F188}" type="slidenum">
              <a:rPr lang="en-US" smtClean="0"/>
              <a:t>12</a:t>
            </a:fld>
            <a:endParaRPr lang="en-US"/>
          </a:p>
        </p:txBody>
      </p:sp>
    </p:spTree>
    <p:extLst>
      <p:ext uri="{BB962C8B-B14F-4D97-AF65-F5344CB8AC3E}">
        <p14:creationId xmlns:p14="http://schemas.microsoft.com/office/powerpoint/2010/main" val="336990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PV eddy is is cold below about 10 </a:t>
            </a:r>
            <a:r>
              <a:rPr lang="en-US" dirty="0" err="1"/>
              <a:t>hPa</a:t>
            </a:r>
            <a:r>
              <a:rPr lang="en-US" dirty="0"/>
              <a:t>, the blue contours, and warm above, the red contours, while the filled color contours show the strong zonal wind gradient associated with the strong vorticity at the center of the eddy.</a:t>
            </a:r>
          </a:p>
        </p:txBody>
      </p:sp>
      <p:sp>
        <p:nvSpPr>
          <p:cNvPr id="4" name="Slide Number Placeholder 3"/>
          <p:cNvSpPr>
            <a:spLocks noGrp="1"/>
          </p:cNvSpPr>
          <p:nvPr>
            <p:ph type="sldNum" sz="quarter" idx="5"/>
          </p:nvPr>
        </p:nvSpPr>
        <p:spPr/>
        <p:txBody>
          <a:bodyPr/>
          <a:lstStyle/>
          <a:p>
            <a:fld id="{E6BEC583-F4B1-834B-9486-C22126F4F188}" type="slidenum">
              <a:rPr lang="en-US" smtClean="0"/>
              <a:t>13</a:t>
            </a:fld>
            <a:endParaRPr lang="en-US"/>
          </a:p>
        </p:txBody>
      </p:sp>
    </p:spTree>
    <p:extLst>
      <p:ext uri="{BB962C8B-B14F-4D97-AF65-F5344CB8AC3E}">
        <p14:creationId xmlns:p14="http://schemas.microsoft.com/office/powerpoint/2010/main" val="1713201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mixing? Well, more needs to be done to study mixing but just to show one early result, we found that the minimum value of ozone increased from the 11</a:t>
            </a:r>
            <a:r>
              <a:rPr lang="en-US" baseline="30000" dirty="0"/>
              <a:t>th</a:t>
            </a:r>
            <a:r>
              <a:rPr lang="en-US" dirty="0"/>
              <a:t> to the 27</a:t>
            </a:r>
            <a:r>
              <a:rPr lang="en-US" baseline="30000" dirty="0"/>
              <a:t>th</a:t>
            </a:r>
            <a:r>
              <a:rPr lang="en-US" dirty="0"/>
              <a:t> of January in the upper stratosphere, suggesting that mixing of high ozone into the upper stratosphere polar region during this time may have been influence by the PV eddies.</a:t>
            </a:r>
          </a:p>
        </p:txBody>
      </p:sp>
      <p:sp>
        <p:nvSpPr>
          <p:cNvPr id="4" name="Slide Number Placeholder 3"/>
          <p:cNvSpPr>
            <a:spLocks noGrp="1"/>
          </p:cNvSpPr>
          <p:nvPr>
            <p:ph type="sldNum" sz="quarter" idx="5"/>
          </p:nvPr>
        </p:nvSpPr>
        <p:spPr/>
        <p:txBody>
          <a:bodyPr/>
          <a:lstStyle/>
          <a:p>
            <a:fld id="{E6BEC583-F4B1-834B-9486-C22126F4F188}" type="slidenum">
              <a:rPr lang="en-US" smtClean="0"/>
              <a:t>14</a:t>
            </a:fld>
            <a:endParaRPr lang="en-US"/>
          </a:p>
        </p:txBody>
      </p:sp>
    </p:spTree>
    <p:extLst>
      <p:ext uri="{BB962C8B-B14F-4D97-AF65-F5344CB8AC3E}">
        <p14:creationId xmlns:p14="http://schemas.microsoft.com/office/powerpoint/2010/main" val="1206663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breaking gravity wave can significantly disturb the upper stratospheric polar vortex.</a:t>
            </a:r>
          </a:p>
          <a:p>
            <a:r>
              <a:rPr lang="en-US" dirty="0"/>
              <a:t>If wave breaking can create significant instabilities in the vortex PV distribution, it can then lead to eddies along the vortex edge and possibly mixing into the polar vortex.</a:t>
            </a:r>
          </a:p>
          <a:p>
            <a:r>
              <a:rPr lang="en-US" dirty="0"/>
              <a:t>Thank you.</a:t>
            </a:r>
          </a:p>
        </p:txBody>
      </p:sp>
      <p:sp>
        <p:nvSpPr>
          <p:cNvPr id="4" name="Slide Number Placeholder 3"/>
          <p:cNvSpPr>
            <a:spLocks noGrp="1"/>
          </p:cNvSpPr>
          <p:nvPr>
            <p:ph type="sldNum" sz="quarter" idx="5"/>
          </p:nvPr>
        </p:nvSpPr>
        <p:spPr/>
        <p:txBody>
          <a:bodyPr/>
          <a:lstStyle/>
          <a:p>
            <a:fld id="{E6BEC583-F4B1-834B-9486-C22126F4F188}" type="slidenum">
              <a:rPr lang="en-US" smtClean="0"/>
              <a:t>15</a:t>
            </a:fld>
            <a:endParaRPr lang="en-US"/>
          </a:p>
        </p:txBody>
      </p:sp>
    </p:spTree>
    <p:extLst>
      <p:ext uri="{BB962C8B-B14F-4D97-AF65-F5344CB8AC3E}">
        <p14:creationId xmlns:p14="http://schemas.microsoft.com/office/powerpoint/2010/main" val="4116216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very disturbed creature. These small horizontal scale, high potential vorticity (or PV), features are way off my usual potential vorticity scale. This is a dramatic change. The main question is, how did this happen?  And of course what role did gravity waves play? To start, we can take a look at some </a:t>
            </a:r>
            <a:r>
              <a:rPr lang="en-US" dirty="0" err="1"/>
              <a:t>inbetween</a:t>
            </a:r>
            <a:r>
              <a:rPr lang="en-US" dirty="0"/>
              <a:t> times.</a:t>
            </a:r>
          </a:p>
        </p:txBody>
      </p:sp>
      <p:sp>
        <p:nvSpPr>
          <p:cNvPr id="4" name="Slide Number Placeholder 3"/>
          <p:cNvSpPr>
            <a:spLocks noGrp="1"/>
          </p:cNvSpPr>
          <p:nvPr>
            <p:ph type="sldNum" sz="quarter" idx="5"/>
          </p:nvPr>
        </p:nvSpPr>
        <p:spPr/>
        <p:txBody>
          <a:bodyPr/>
          <a:lstStyle/>
          <a:p>
            <a:fld id="{E6BEC583-F4B1-834B-9486-C22126F4F188}" type="slidenum">
              <a:rPr lang="en-US" smtClean="0"/>
              <a:t>2</a:t>
            </a:fld>
            <a:endParaRPr lang="en-US"/>
          </a:p>
        </p:txBody>
      </p:sp>
    </p:spTree>
    <p:extLst>
      <p:ext uri="{BB962C8B-B14F-4D97-AF65-F5344CB8AC3E}">
        <p14:creationId xmlns:p14="http://schemas.microsoft.com/office/powerpoint/2010/main" val="319070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examples, from the 14</a:t>
            </a:r>
            <a:r>
              <a:rPr lang="en-US" baseline="30000" dirty="0"/>
              <a:t>th</a:t>
            </a:r>
            <a:r>
              <a:rPr lang="en-US" dirty="0"/>
              <a:t> and 17</a:t>
            </a:r>
            <a:r>
              <a:rPr lang="en-US" baseline="30000" dirty="0"/>
              <a:t>th</a:t>
            </a:r>
            <a:r>
              <a:rPr lang="en-US" dirty="0"/>
              <a:t> of January show, very strong , very small scale, potential vorticity structures, a signature of gravity wave breaking, that is overturning gravity waves. These disturbances are occurring just inside the vortex edge and are separating some high PV from the main part of the vortex, creating a kind of PV filament. Past experience with breaking planetary scale waves has shown PV filaments to often be unstable and “roll up” into smaller scale vortices and the 17th shows some evidence of such disturbances around the vortex edge. The two red lines denote upper tropospheric heights at 200 </a:t>
            </a:r>
            <a:r>
              <a:rPr lang="en-US" dirty="0" err="1"/>
              <a:t>hPa</a:t>
            </a:r>
            <a:r>
              <a:rPr lang="en-US" dirty="0"/>
              <a:t> showing strong flow at that level heading under the breaking region. Keep in mind that the breaking gravity wave PV signature is at a much smaller scale than the vortex roll up eddies. That these really small </a:t>
            </a:r>
            <a:r>
              <a:rPr lang="en-US" dirty="0" err="1"/>
              <a:t>pv</a:t>
            </a:r>
            <a:r>
              <a:rPr lang="en-US" dirty="0"/>
              <a:t> features really are breaking gravity waves can be seen in vertical cross sections.</a:t>
            </a:r>
          </a:p>
          <a:p>
            <a:endParaRPr lang="en-US" dirty="0"/>
          </a:p>
        </p:txBody>
      </p:sp>
      <p:sp>
        <p:nvSpPr>
          <p:cNvPr id="4" name="Slide Number Placeholder 3"/>
          <p:cNvSpPr>
            <a:spLocks noGrp="1"/>
          </p:cNvSpPr>
          <p:nvPr>
            <p:ph type="sldNum" sz="quarter" idx="5"/>
          </p:nvPr>
        </p:nvSpPr>
        <p:spPr/>
        <p:txBody>
          <a:bodyPr/>
          <a:lstStyle/>
          <a:p>
            <a:fld id="{E6BEC583-F4B1-834B-9486-C22126F4F188}" type="slidenum">
              <a:rPr lang="en-US" smtClean="0"/>
              <a:t>3</a:t>
            </a:fld>
            <a:endParaRPr lang="en-US"/>
          </a:p>
        </p:txBody>
      </p:sp>
    </p:spTree>
    <p:extLst>
      <p:ext uri="{BB962C8B-B14F-4D97-AF65-F5344CB8AC3E}">
        <p14:creationId xmlns:p14="http://schemas.microsoft.com/office/powerpoint/2010/main" val="302884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longitude altitude cross section at 60N on the 14</a:t>
            </a:r>
            <a:r>
              <a:rPr lang="en-US" baseline="30000" dirty="0"/>
              <a:t>th</a:t>
            </a:r>
            <a:r>
              <a:rPr lang="en-US" dirty="0"/>
              <a:t> over Europe. The potential temperature and winds both show clear evidence of gravity waves and the strong zonal flow from the west shown in red weakens as it crosses the wave region suggesting momentum deposition by the gravity waves and hence gravity wave breaking there. The lack of waves above the stratosphere also shows that the vertical wave propagation is confined to the stratosphere, and this is more evidence that the gravity waves dissipate by breaking in the upper stratosphere.</a:t>
            </a:r>
          </a:p>
        </p:txBody>
      </p:sp>
      <p:sp>
        <p:nvSpPr>
          <p:cNvPr id="4" name="Slide Number Placeholder 3"/>
          <p:cNvSpPr>
            <a:spLocks noGrp="1"/>
          </p:cNvSpPr>
          <p:nvPr>
            <p:ph type="sldNum" sz="quarter" idx="5"/>
          </p:nvPr>
        </p:nvSpPr>
        <p:spPr/>
        <p:txBody>
          <a:bodyPr/>
          <a:lstStyle/>
          <a:p>
            <a:fld id="{E6BEC583-F4B1-834B-9486-C22126F4F188}" type="slidenum">
              <a:rPr lang="en-US" smtClean="0"/>
              <a:t>4</a:t>
            </a:fld>
            <a:endParaRPr lang="en-US"/>
          </a:p>
        </p:txBody>
      </p:sp>
    </p:spTree>
    <p:extLst>
      <p:ext uri="{BB962C8B-B14F-4D97-AF65-F5344CB8AC3E}">
        <p14:creationId xmlns:p14="http://schemas.microsoft.com/office/powerpoint/2010/main" val="2908946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17</a:t>
            </a:r>
            <a:r>
              <a:rPr lang="en-US" baseline="30000" dirty="0"/>
              <a:t>th</a:t>
            </a:r>
            <a:r>
              <a:rPr lang="en-US" dirty="0"/>
              <a:t> shows more of the same, confirming that the very smallest scale potential vorticity fluctuations are indeed showing regions of breaking gravity waves.</a:t>
            </a:r>
          </a:p>
        </p:txBody>
      </p:sp>
      <p:sp>
        <p:nvSpPr>
          <p:cNvPr id="4" name="Slide Number Placeholder 3"/>
          <p:cNvSpPr>
            <a:spLocks noGrp="1"/>
          </p:cNvSpPr>
          <p:nvPr>
            <p:ph type="sldNum" sz="quarter" idx="5"/>
          </p:nvPr>
        </p:nvSpPr>
        <p:spPr/>
        <p:txBody>
          <a:bodyPr/>
          <a:lstStyle/>
          <a:p>
            <a:fld id="{E6BEC583-F4B1-834B-9486-C22126F4F188}" type="slidenum">
              <a:rPr lang="en-US" smtClean="0"/>
              <a:t>5</a:t>
            </a:fld>
            <a:endParaRPr lang="en-US"/>
          </a:p>
        </p:txBody>
      </p:sp>
    </p:spTree>
    <p:extLst>
      <p:ext uri="{BB962C8B-B14F-4D97-AF65-F5344CB8AC3E}">
        <p14:creationId xmlns:p14="http://schemas.microsoft.com/office/powerpoint/2010/main" val="3084901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the formation and character of the PV eddies, we can look at the three days leading up to the 27</a:t>
            </a:r>
            <a:r>
              <a:rPr lang="en-US" baseline="30000" dirty="0"/>
              <a:t>th</a:t>
            </a:r>
            <a:r>
              <a:rPr lang="en-US" dirty="0"/>
              <a:t>.  The small scale eddies begin near the breaking gravity wave regions and then grow and propagate around the vortex. This can make a great animation, but here I’ve just identified them by letters at each time. I’ve increased the PV scale for these plots but they are still off scale at the highest PV. You can see the potential for mixing into the vortex in some places, for example here near the “A” PV eddy on the 26</a:t>
            </a:r>
            <a:r>
              <a:rPr lang="en-US" baseline="30000" dirty="0"/>
              <a:t>th</a:t>
            </a:r>
            <a:r>
              <a:rPr lang="en-US" dirty="0"/>
              <a:t>.</a:t>
            </a:r>
          </a:p>
          <a:p>
            <a:endParaRPr lang="en-US" dirty="0"/>
          </a:p>
        </p:txBody>
      </p:sp>
      <p:sp>
        <p:nvSpPr>
          <p:cNvPr id="4" name="Slide Number Placeholder 3"/>
          <p:cNvSpPr>
            <a:spLocks noGrp="1"/>
          </p:cNvSpPr>
          <p:nvPr>
            <p:ph type="sldNum" sz="quarter" idx="5"/>
          </p:nvPr>
        </p:nvSpPr>
        <p:spPr/>
        <p:txBody>
          <a:bodyPr/>
          <a:lstStyle/>
          <a:p>
            <a:fld id="{E6BEC583-F4B1-834B-9486-C22126F4F188}" type="slidenum">
              <a:rPr lang="en-US" smtClean="0"/>
              <a:t>6</a:t>
            </a:fld>
            <a:endParaRPr lang="en-US"/>
          </a:p>
        </p:txBody>
      </p:sp>
    </p:spTree>
    <p:extLst>
      <p:ext uri="{BB962C8B-B14F-4D97-AF65-F5344CB8AC3E}">
        <p14:creationId xmlns:p14="http://schemas.microsoft.com/office/powerpoint/2010/main" val="1122140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Returning to the resolved gravity waves, the resolved momentum flux over Northern Europe shows a strong increase right when the gravity wave activity increases. </a:t>
            </a:r>
          </a:p>
        </p:txBody>
      </p:sp>
      <p:sp>
        <p:nvSpPr>
          <p:cNvPr id="4" name="Slide Number Placeholder 3"/>
          <p:cNvSpPr>
            <a:spLocks noGrp="1"/>
          </p:cNvSpPr>
          <p:nvPr>
            <p:ph type="sldNum" sz="quarter" idx="5"/>
          </p:nvPr>
        </p:nvSpPr>
        <p:spPr/>
        <p:txBody>
          <a:bodyPr/>
          <a:lstStyle/>
          <a:p>
            <a:fld id="{E6BEC583-F4B1-834B-9486-C22126F4F188}" type="slidenum">
              <a:rPr lang="en-US" smtClean="0"/>
              <a:t>7</a:t>
            </a:fld>
            <a:endParaRPr lang="en-US"/>
          </a:p>
        </p:txBody>
      </p:sp>
    </p:spTree>
    <p:extLst>
      <p:ext uri="{BB962C8B-B14F-4D97-AF65-F5344CB8AC3E}">
        <p14:creationId xmlns:p14="http://schemas.microsoft.com/office/powerpoint/2010/main" val="877228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gravity waves slow the zonal wind the conditions for flow instability can change. Here the gray shading shows that as the gravity wave activity increases a persistent region of negative Q bar y, the meridional potential vorticity gradient, forms. Negative Q bar y is one measure of potential instability. In other words, the breaking gravity waves can lead to instability of the polar vortex flow.</a:t>
            </a:r>
          </a:p>
          <a:p>
            <a:endParaRPr lang="en-US" dirty="0"/>
          </a:p>
        </p:txBody>
      </p:sp>
      <p:sp>
        <p:nvSpPr>
          <p:cNvPr id="4" name="Slide Number Placeholder 3"/>
          <p:cNvSpPr>
            <a:spLocks noGrp="1"/>
          </p:cNvSpPr>
          <p:nvPr>
            <p:ph type="sldNum" sz="quarter" idx="5"/>
          </p:nvPr>
        </p:nvSpPr>
        <p:spPr/>
        <p:txBody>
          <a:bodyPr/>
          <a:lstStyle/>
          <a:p>
            <a:fld id="{E6BEC583-F4B1-834B-9486-C22126F4F188}" type="slidenum">
              <a:rPr lang="en-US" smtClean="0"/>
              <a:t>8</a:t>
            </a:fld>
            <a:endParaRPr lang="en-US"/>
          </a:p>
        </p:txBody>
      </p:sp>
    </p:spTree>
    <p:extLst>
      <p:ext uri="{BB962C8B-B14F-4D97-AF65-F5344CB8AC3E}">
        <p14:creationId xmlns:p14="http://schemas.microsoft.com/office/powerpoint/2010/main" val="2976128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in the polar region, we can characterize the polar vortex change from early to late January by an increase in </a:t>
            </a:r>
            <a:r>
              <a:rPr lang="en-US" dirty="0" err="1"/>
              <a:t>enstrophy</a:t>
            </a:r>
            <a:r>
              <a:rPr lang="en-US" dirty="0"/>
              <a:t> (the square of the vorticity field). Note the strong increase in January coincident with the gravity wave increase. This diagnostic can differentiate between a peaceful, undisturbed vortex, and one dominated by small scale fluctuations due either to breaking gravity waves or potential vorticity eddies. The vortex was especially disturbed during the second half of January 2022.</a:t>
            </a:r>
          </a:p>
        </p:txBody>
      </p:sp>
      <p:sp>
        <p:nvSpPr>
          <p:cNvPr id="4" name="Slide Number Placeholder 3"/>
          <p:cNvSpPr>
            <a:spLocks noGrp="1"/>
          </p:cNvSpPr>
          <p:nvPr>
            <p:ph type="sldNum" sz="quarter" idx="5"/>
          </p:nvPr>
        </p:nvSpPr>
        <p:spPr/>
        <p:txBody>
          <a:bodyPr/>
          <a:lstStyle/>
          <a:p>
            <a:fld id="{E6BEC583-F4B1-834B-9486-C22126F4F188}" type="slidenum">
              <a:rPr lang="en-US" smtClean="0"/>
              <a:t>9</a:t>
            </a:fld>
            <a:endParaRPr lang="en-US"/>
          </a:p>
        </p:txBody>
      </p:sp>
    </p:spTree>
    <p:extLst>
      <p:ext uri="{BB962C8B-B14F-4D97-AF65-F5344CB8AC3E}">
        <p14:creationId xmlns:p14="http://schemas.microsoft.com/office/powerpoint/2010/main" val="364395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6791" y="185231"/>
            <a:ext cx="9298623" cy="1134283"/>
          </a:xfrm>
        </p:spPr>
        <p:txBody>
          <a:bodyPr/>
          <a:lstStyle>
            <a:lvl1pPr algn="l">
              <a:defRPr/>
            </a:lvl1pPr>
          </a:lstStyle>
          <a:p>
            <a:r>
              <a:rPr lang="en-US" dirty="0"/>
              <a:t>Click to Edit Title</a:t>
            </a:r>
          </a:p>
        </p:txBody>
      </p:sp>
      <p:sp>
        <p:nvSpPr>
          <p:cNvPr id="3" name="Date Placeholder 2"/>
          <p:cNvSpPr>
            <a:spLocks noGrp="1"/>
          </p:cNvSpPr>
          <p:nvPr>
            <p:ph type="dt" sz="half" idx="10"/>
          </p:nvPr>
        </p:nvSpPr>
        <p:spPr/>
        <p:txBody>
          <a:bodyPr/>
          <a:lstStyle/>
          <a:p>
            <a:fld id="{B80A0F2B-E692-5549-89C0-DEF97C653501}" type="datetimeFigureOut">
              <a:rPr lang="en-US" smtClean="0"/>
              <a:t>12/6/22</a:t>
            </a:fld>
            <a:endParaRPr lang="en-US"/>
          </a:p>
        </p:txBody>
      </p:sp>
      <p:sp>
        <p:nvSpPr>
          <p:cNvPr id="5" name="Slide Number Placeholder 4"/>
          <p:cNvSpPr>
            <a:spLocks noGrp="1"/>
          </p:cNvSpPr>
          <p:nvPr>
            <p:ph type="sldNum" sz="quarter" idx="12"/>
          </p:nvPr>
        </p:nvSpPr>
        <p:spPr/>
        <p:txBody>
          <a:bodyPr/>
          <a:lstStyle/>
          <a:p>
            <a:fld id="{BDB8D1E3-1DAE-664E-B350-75CA63E753F0}" type="slidenum">
              <a:rPr lang="en-US" smtClean="0"/>
              <a:t>‹#›</a:t>
            </a:fld>
            <a:endParaRPr lang="en-US"/>
          </a:p>
        </p:txBody>
      </p:sp>
      <p:sp>
        <p:nvSpPr>
          <p:cNvPr id="9" name="Text Placeholder 8"/>
          <p:cNvSpPr>
            <a:spLocks noGrp="1"/>
          </p:cNvSpPr>
          <p:nvPr>
            <p:ph type="body" sz="quarter" idx="13" hasCustomPrompt="1"/>
          </p:nvPr>
        </p:nvSpPr>
        <p:spPr>
          <a:xfrm>
            <a:off x="296791" y="1490663"/>
            <a:ext cx="11598415" cy="4594225"/>
          </a:xfrm>
        </p:spPr>
        <p:txBody>
          <a:bodyPr>
            <a:noAutofit/>
          </a:bodyPr>
          <a:lstStyle>
            <a:lvl1pPr algn="l">
              <a:defRPr/>
            </a:lvl1pPr>
          </a:lstStyle>
          <a:p>
            <a:pPr lvl="0"/>
            <a:r>
              <a:rPr lang="en-US" dirty="0"/>
              <a:t>Click to edit text.</a:t>
            </a:r>
          </a:p>
        </p:txBody>
      </p:sp>
    </p:spTree>
    <p:extLst>
      <p:ext uri="{BB962C8B-B14F-4D97-AF65-F5344CB8AC3E}">
        <p14:creationId xmlns:p14="http://schemas.microsoft.com/office/powerpoint/2010/main" val="705006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Slide Number Placeholder 2"/>
          <p:cNvSpPr>
            <a:spLocks noGrp="1"/>
          </p:cNvSpPr>
          <p:nvPr>
            <p:ph type="sldNum" sz="quarter" idx="10"/>
          </p:nvPr>
        </p:nvSpPr>
        <p:spPr/>
        <p:txBody>
          <a:bodyPr/>
          <a:lstStyle/>
          <a:p>
            <a:fld id="{BDB8D1E3-1DAE-664E-B350-75CA63E753F0}" type="slidenum">
              <a:rPr lang="en-US" smtClean="0"/>
              <a:t>‹#›</a:t>
            </a:fld>
            <a:endParaRPr lang="en-US"/>
          </a:p>
        </p:txBody>
      </p:sp>
      <p:sp>
        <p:nvSpPr>
          <p:cNvPr id="4" name="Date Placeholder 3"/>
          <p:cNvSpPr>
            <a:spLocks noGrp="1"/>
          </p:cNvSpPr>
          <p:nvPr>
            <p:ph type="dt" sz="half" idx="11"/>
          </p:nvPr>
        </p:nvSpPr>
        <p:spPr/>
        <p:txBody>
          <a:bodyPr/>
          <a:lstStyle/>
          <a:p>
            <a:fld id="{B80A0F2B-E692-5549-89C0-DEF97C653501}" type="datetimeFigureOut">
              <a:rPr lang="en-US" smtClean="0"/>
              <a:pPr/>
              <a:t>12/6/22</a:t>
            </a:fld>
            <a:endParaRPr lang="en-US"/>
          </a:p>
        </p:txBody>
      </p:sp>
    </p:spTree>
    <p:extLst>
      <p:ext uri="{BB962C8B-B14F-4D97-AF65-F5344CB8AC3E}">
        <p14:creationId xmlns:p14="http://schemas.microsoft.com/office/powerpoint/2010/main" val="26187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A0F2B-E692-5549-89C0-DEF97C653501}" type="datetimeFigureOut">
              <a:rPr lang="en-US" smtClean="0"/>
              <a:t>12/6/22</a:t>
            </a:fld>
            <a:endParaRPr lang="en-US"/>
          </a:p>
        </p:txBody>
      </p:sp>
      <p:sp>
        <p:nvSpPr>
          <p:cNvPr id="4" name="Slide Number Placeholder 3"/>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and Subtitle Only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nchorCtr="0">
            <a:normAutofit/>
          </a:bodyPr>
          <a:lstStyle>
            <a:lvl1pPr algn="ctr">
              <a:defRPr sz="4800"/>
            </a:lvl1pPr>
          </a:lstStyle>
          <a:p>
            <a:r>
              <a:rPr lang="en-US" dirty="0"/>
              <a:t>Click to Edit Title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4" name="Date Placeholder 3"/>
          <p:cNvSpPr>
            <a:spLocks noGrp="1"/>
          </p:cNvSpPr>
          <p:nvPr>
            <p:ph type="dt" sz="half" idx="10"/>
          </p:nvPr>
        </p:nvSpPr>
        <p:spPr/>
        <p:txBody>
          <a:bodyPr/>
          <a:lstStyle/>
          <a:p>
            <a:fld id="{B80A0F2B-E692-5549-89C0-DEF97C653501}" type="datetimeFigureOut">
              <a:rPr lang="en-US" smtClean="0"/>
              <a:t>12/6/22</a:t>
            </a:fld>
            <a:endParaRPr lang="en-US"/>
          </a:p>
        </p:txBody>
      </p:sp>
      <p:sp>
        <p:nvSpPr>
          <p:cNvPr id="5" name="Footer Placeholder 4"/>
          <p:cNvSpPr>
            <a:spLocks noGrp="1"/>
          </p:cNvSpPr>
          <p:nvPr>
            <p:ph type="ftr" sz="quarter" idx="11"/>
          </p:nvPr>
        </p:nvSpPr>
        <p:spPr>
          <a:xfrm>
            <a:off x="3934178" y="6445501"/>
            <a:ext cx="5297307"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14311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Text and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838200" y="1490140"/>
            <a:ext cx="10515600" cy="4602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80A0F2B-E692-5549-89C0-DEF97C653501}" type="datetimeFigureOut">
              <a:rPr lang="en-US" smtClean="0"/>
              <a:t>12/6/22</a:t>
            </a:fld>
            <a:endParaRPr lang="en-US"/>
          </a:p>
        </p:txBody>
      </p:sp>
      <p:sp>
        <p:nvSpPr>
          <p:cNvPr id="6" name="Slide Number Placeholder 5"/>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00446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23151" y="733778"/>
            <a:ext cx="3932237" cy="1134533"/>
          </a:xfrm>
        </p:spPr>
        <p:txBody>
          <a:bodyPr anchor="t" anchorCtr="0">
            <a:normAutofit/>
          </a:bodyPr>
          <a:lstStyle>
            <a:lvl1pPr algn="l">
              <a:defRPr sz="2000"/>
            </a:lvl1pPr>
          </a:lstStyle>
          <a:p>
            <a:r>
              <a:rPr lang="en-US" dirty="0"/>
              <a:t>Click to Edit Title</a:t>
            </a:r>
          </a:p>
        </p:txBody>
      </p:sp>
      <p:sp>
        <p:nvSpPr>
          <p:cNvPr id="3" name="Picture Placeholder 2"/>
          <p:cNvSpPr>
            <a:spLocks noGrp="1"/>
          </p:cNvSpPr>
          <p:nvPr>
            <p:ph type="pic" idx="1" hasCustomPrompt="1"/>
          </p:nvPr>
        </p:nvSpPr>
        <p:spPr>
          <a:xfrm>
            <a:off x="675919" y="733778"/>
            <a:ext cx="6172200" cy="51352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a:t>
            </a:r>
          </a:p>
        </p:txBody>
      </p:sp>
      <p:sp>
        <p:nvSpPr>
          <p:cNvPr id="4" name="Text Placeholder 3"/>
          <p:cNvSpPr>
            <a:spLocks noGrp="1"/>
          </p:cNvSpPr>
          <p:nvPr>
            <p:ph type="body" sz="half" idx="2" hasCustomPrompt="1"/>
          </p:nvPr>
        </p:nvSpPr>
        <p:spPr>
          <a:xfrm>
            <a:off x="7423151" y="1952978"/>
            <a:ext cx="3932237" cy="391601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5" name="Date Placeholder 4"/>
          <p:cNvSpPr>
            <a:spLocks noGrp="1"/>
          </p:cNvSpPr>
          <p:nvPr>
            <p:ph type="dt" sz="half" idx="10"/>
          </p:nvPr>
        </p:nvSpPr>
        <p:spPr/>
        <p:txBody>
          <a:bodyPr/>
          <a:lstStyle/>
          <a:p>
            <a:fld id="{B80A0F2B-E692-5549-89C0-DEF97C653501}" type="datetimeFigureOut">
              <a:rPr lang="en-US" smtClean="0"/>
              <a:t>12/6/22</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23074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en-US" dirty="0"/>
              <a:t>Click to edit </a:t>
            </a:r>
            <a:r>
              <a:rPr lang="en-US"/>
              <a:t>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80A0F2B-E692-5549-89C0-DEF97C653501}" type="datetimeFigureOut">
              <a:rPr lang="en-US" smtClean="0"/>
              <a:t>12/6/22</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458084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emf"/><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00">
              <a:schemeClr val="accent3">
                <a:lumMod val="0"/>
                <a:lumOff val="100000"/>
              </a:schemeClr>
            </a:gs>
            <a:gs pos="100000">
              <a:schemeClr val="accent3">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1C8F4B49-F8B7-7949-9C28-BF428A8465A9}"/>
              </a:ext>
            </a:extLst>
          </p:cNvPr>
          <p:cNvSpPr/>
          <p:nvPr userDrawn="1"/>
        </p:nvSpPr>
        <p:spPr>
          <a:xfrm flipV="1">
            <a:off x="12327008" y="310556"/>
            <a:ext cx="2923160" cy="688745"/>
          </a:xfrm>
          <a:prstGeom prst="round2SameRect">
            <a:avLst>
              <a:gd name="adj1" fmla="val 29744"/>
              <a:gd name="adj2" fmla="val 0"/>
            </a:avLst>
          </a:prstGeom>
          <a:solidFill>
            <a:srgbClr val="DBDBD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1">
            <a:extLst>
              <a:ext uri="{FF2B5EF4-FFF2-40B4-BE49-F238E27FC236}">
                <a16:creationId xmlns:a16="http://schemas.microsoft.com/office/drawing/2014/main" id="{C1A24936-C200-1F4F-A086-CF0CE45ABAB3}"/>
              </a:ext>
            </a:extLst>
          </p:cNvPr>
          <p:cNvSpPr/>
          <p:nvPr userDrawn="1"/>
        </p:nvSpPr>
        <p:spPr>
          <a:xfrm>
            <a:off x="254147" y="6388893"/>
            <a:ext cx="11683705" cy="469107"/>
          </a:xfrm>
          <a:prstGeom prst="round2SameRect">
            <a:avLst>
              <a:gd name="adj1" fmla="val 29744"/>
              <a:gd name="adj2" fmla="val 0"/>
            </a:avLst>
          </a:prstGeom>
          <a:solidFill>
            <a:srgbClr val="DBDBD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96792" y="187841"/>
            <a:ext cx="9204790" cy="1154878"/>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96791" y="1490140"/>
            <a:ext cx="11598418" cy="4602163"/>
          </a:xfrm>
          <a:prstGeom prst="rect">
            <a:avLst/>
          </a:prstGeom>
        </p:spPr>
        <p:txBody>
          <a:bodyPr vert="horz" lIns="0" tIns="0" rIns="0" bIns="0" rtlCol="0">
            <a:noAutofit/>
          </a:bodyPr>
          <a:lstStyle/>
          <a:p>
            <a:pPr lvl="0"/>
            <a:r>
              <a:rPr lang="en-US" dirty="0"/>
              <a:t>Click to edit Master text styles</a:t>
            </a:r>
          </a:p>
        </p:txBody>
      </p:sp>
      <p:sp>
        <p:nvSpPr>
          <p:cNvPr id="9" name="TextBox 8"/>
          <p:cNvSpPr txBox="1"/>
          <p:nvPr userDrawn="1"/>
        </p:nvSpPr>
        <p:spPr>
          <a:xfrm>
            <a:off x="1680022" y="6460333"/>
            <a:ext cx="2581079" cy="221599"/>
          </a:xfrm>
          <a:prstGeom prst="rect">
            <a:avLst/>
          </a:prstGeom>
          <a:noFill/>
        </p:spPr>
        <p:txBody>
          <a:bodyPr wrap="square" lIns="0" tIns="0" rIns="0" bIns="0" rtlCol="0">
            <a:spAutoFit/>
          </a:bodyPr>
          <a:lstStyle/>
          <a:p>
            <a:pPr algn="l">
              <a:lnSpc>
                <a:spcPct val="90000"/>
              </a:lnSpc>
            </a:pPr>
            <a:r>
              <a:rPr lang="en-US" sz="800" b="1" i="0">
                <a:solidFill>
                  <a:srgbClr val="1C75BC"/>
                </a:solidFill>
                <a:ea typeface="Arial Regular" charset="0"/>
              </a:rPr>
              <a:t>Global Modeling</a:t>
            </a:r>
            <a:r>
              <a:rPr lang="en-US" sz="800" b="1" i="0" baseline="0">
                <a:solidFill>
                  <a:srgbClr val="1C75BC"/>
                </a:solidFill>
                <a:ea typeface="Arial Regular" charset="0"/>
              </a:rPr>
              <a:t> </a:t>
            </a:r>
            <a:r>
              <a:rPr lang="en-US" sz="800" b="1" i="0">
                <a:solidFill>
                  <a:srgbClr val="1C75BC"/>
                </a:solidFill>
                <a:ea typeface="Arial Regular" charset="0"/>
              </a:rPr>
              <a:t>and</a:t>
            </a:r>
            <a:r>
              <a:rPr lang="en-US" sz="800" b="1" i="0" baseline="0">
                <a:solidFill>
                  <a:srgbClr val="1C75BC"/>
                </a:solidFill>
                <a:ea typeface="Arial Regular" charset="0"/>
              </a:rPr>
              <a:t> </a:t>
            </a:r>
            <a:r>
              <a:rPr lang="en-US" sz="800" b="1" i="0">
                <a:solidFill>
                  <a:srgbClr val="1C75BC"/>
                </a:solidFill>
                <a:ea typeface="Arial Regular" charset="0"/>
              </a:rPr>
              <a:t>Assimilation Office</a:t>
            </a:r>
          </a:p>
          <a:p>
            <a:pPr marL="0" marR="0" indent="0" algn="l" defTabSz="914400" rtl="0" eaLnBrk="1" fontAlgn="auto" latinLnBrk="0" hangingPunct="1">
              <a:lnSpc>
                <a:spcPct val="90000"/>
              </a:lnSpc>
              <a:spcBef>
                <a:spcPts val="0"/>
              </a:spcBef>
              <a:spcAft>
                <a:spcPts val="0"/>
              </a:spcAft>
              <a:buClrTx/>
              <a:buSzTx/>
              <a:buFontTx/>
              <a:buNone/>
              <a:tabLst/>
              <a:defRPr/>
            </a:pPr>
            <a:r>
              <a:rPr lang="en-US" sz="800" b="0" i="0">
                <a:solidFill>
                  <a:srgbClr val="1C75BC"/>
                </a:solidFill>
                <a:ea typeface="Arial Regular" charset="0"/>
              </a:rPr>
              <a:t>gmao.gsfc.nasa.gov</a:t>
            </a:r>
          </a:p>
        </p:txBody>
      </p:sp>
      <p:sp>
        <p:nvSpPr>
          <p:cNvPr id="6" name="Slide Number Placeholder 5"/>
          <p:cNvSpPr>
            <a:spLocks noGrp="1"/>
          </p:cNvSpPr>
          <p:nvPr>
            <p:ph type="sldNum" sz="quarter" idx="4"/>
          </p:nvPr>
        </p:nvSpPr>
        <p:spPr>
          <a:xfrm>
            <a:off x="11375962" y="6009417"/>
            <a:ext cx="567267" cy="365125"/>
          </a:xfrm>
          <a:prstGeom prst="rect">
            <a:avLst/>
          </a:prstGeom>
        </p:spPr>
        <p:txBody>
          <a:bodyPr vert="horz" lIns="91440" tIns="45720" rIns="91440" bIns="45720" rtlCol="0" anchor="ctr"/>
          <a:lstStyle>
            <a:lvl1pPr algn="r">
              <a:defRPr sz="1000">
                <a:solidFill>
                  <a:schemeClr val="bg1">
                    <a:lumMod val="75000"/>
                  </a:schemeClr>
                </a:solidFill>
              </a:defRPr>
            </a:lvl1pPr>
          </a:lstStyle>
          <a:p>
            <a:fld id="{BDB8D1E3-1DAE-664E-B350-75CA63E753F0}" type="slidenum">
              <a:rPr lang="en-US" smtClean="0"/>
              <a:pPr/>
              <a:t>‹#›</a:t>
            </a:fld>
            <a:endParaRPr lang="en-US"/>
          </a:p>
        </p:txBody>
      </p:sp>
      <p:sp>
        <p:nvSpPr>
          <p:cNvPr id="4" name="Date Placeholder 3"/>
          <p:cNvSpPr>
            <a:spLocks noGrp="1"/>
          </p:cNvSpPr>
          <p:nvPr>
            <p:ph type="dt" sz="half" idx="2"/>
          </p:nvPr>
        </p:nvSpPr>
        <p:spPr>
          <a:xfrm>
            <a:off x="10094674" y="6009417"/>
            <a:ext cx="1224844" cy="365125"/>
          </a:xfrm>
          <a:prstGeom prst="rect">
            <a:avLst/>
          </a:prstGeom>
        </p:spPr>
        <p:txBody>
          <a:bodyPr vert="horz" lIns="91440" tIns="45720" rIns="91440" bIns="45720" rtlCol="0" anchor="ctr"/>
          <a:lstStyle>
            <a:lvl1pPr algn="r">
              <a:defRPr sz="1000">
                <a:solidFill>
                  <a:schemeClr val="bg1">
                    <a:lumMod val="75000"/>
                  </a:schemeClr>
                </a:solidFill>
              </a:defRPr>
            </a:lvl1pPr>
          </a:lstStyle>
          <a:p>
            <a:fld id="{B80A0F2B-E692-5549-89C0-DEF97C653501}" type="datetimeFigureOut">
              <a:rPr lang="en-US" smtClean="0"/>
              <a:pPr/>
              <a:t>12/6/22</a:t>
            </a:fld>
            <a:endParaRPr lang="en-US"/>
          </a:p>
        </p:txBody>
      </p:sp>
      <p:pic>
        <p:nvPicPr>
          <p:cNvPr id="13" name="Picture 25" descr="NASA insigniaCMYK"/>
          <p:cNvPicPr preferRelativeResize="0">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11478542" y="97427"/>
            <a:ext cx="575446" cy="48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BED0B9B-9887-9A47-94D6-3EAAF7742079}"/>
              </a:ext>
            </a:extLst>
          </p:cNvPr>
          <p:cNvPicPr>
            <a:picLocks noChangeAspect="1"/>
          </p:cNvPicPr>
          <p:nvPr userDrawn="1"/>
        </p:nvPicPr>
        <p:blipFill>
          <a:blip r:embed="rId10"/>
          <a:stretch>
            <a:fillRect/>
          </a:stretch>
        </p:blipFill>
        <p:spPr>
          <a:xfrm>
            <a:off x="10244428" y="6460333"/>
            <a:ext cx="1521837" cy="322856"/>
          </a:xfrm>
          <a:prstGeom prst="rect">
            <a:avLst/>
          </a:prstGeom>
        </p:spPr>
      </p:pic>
      <p:pic>
        <p:nvPicPr>
          <p:cNvPr id="5" name="Picture 4">
            <a:extLst>
              <a:ext uri="{FF2B5EF4-FFF2-40B4-BE49-F238E27FC236}">
                <a16:creationId xmlns:a16="http://schemas.microsoft.com/office/drawing/2014/main" id="{EF36E619-8AEE-C94F-B790-5BC7501047F8}"/>
              </a:ext>
            </a:extLst>
          </p:cNvPr>
          <p:cNvPicPr>
            <a:picLocks noChangeAspect="1"/>
          </p:cNvPicPr>
          <p:nvPr userDrawn="1"/>
        </p:nvPicPr>
        <p:blipFill>
          <a:blip r:embed="rId11"/>
          <a:stretch>
            <a:fillRect/>
          </a:stretch>
        </p:blipFill>
        <p:spPr>
          <a:xfrm>
            <a:off x="469634" y="6470272"/>
            <a:ext cx="1120627" cy="286476"/>
          </a:xfrm>
          <a:prstGeom prst="rect">
            <a:avLst/>
          </a:prstGeom>
        </p:spPr>
      </p:pic>
      <p:sp>
        <p:nvSpPr>
          <p:cNvPr id="18" name="TextBox 17">
            <a:extLst>
              <a:ext uri="{FF2B5EF4-FFF2-40B4-BE49-F238E27FC236}">
                <a16:creationId xmlns:a16="http://schemas.microsoft.com/office/drawing/2014/main" id="{7B67A393-44F6-A443-A176-FD799F4F7164}"/>
              </a:ext>
            </a:extLst>
          </p:cNvPr>
          <p:cNvSpPr txBox="1"/>
          <p:nvPr userDrawn="1"/>
        </p:nvSpPr>
        <p:spPr>
          <a:xfrm>
            <a:off x="9797143" y="172057"/>
            <a:ext cx="1407271" cy="276999"/>
          </a:xfrm>
          <a:prstGeom prst="rect">
            <a:avLst/>
          </a:prstGeom>
          <a:noFill/>
        </p:spPr>
        <p:txBody>
          <a:bodyPr wrap="square" lIns="0" tIns="0" rIns="0" bIns="0" rtlCol="0">
            <a:spAutoFit/>
          </a:bodyPr>
          <a:lstStyle/>
          <a:p>
            <a:pPr algn="r"/>
            <a:r>
              <a:rPr lang="en-US" sz="900">
                <a:solidFill>
                  <a:schemeClr val="bg2">
                    <a:lumMod val="50000"/>
                  </a:schemeClr>
                </a:solidFill>
                <a:latin typeface="Arial" charset="0"/>
                <a:ea typeface="Arial" charset="0"/>
                <a:cs typeface="Arial" charset="0"/>
              </a:rPr>
              <a:t>National Aeronautics and</a:t>
            </a:r>
          </a:p>
          <a:p>
            <a:pPr algn="r"/>
            <a:r>
              <a:rPr lang="en-US" sz="900">
                <a:solidFill>
                  <a:schemeClr val="bg2">
                    <a:lumMod val="50000"/>
                  </a:schemeClr>
                </a:solidFill>
                <a:latin typeface="Arial" charset="0"/>
                <a:ea typeface="Arial" charset="0"/>
                <a:cs typeface="Arial" charset="0"/>
              </a:rPr>
              <a:t>Space Administration</a:t>
            </a:r>
          </a:p>
        </p:txBody>
      </p:sp>
      <p:cxnSp>
        <p:nvCxnSpPr>
          <p:cNvPr id="19" name="Straight Connector 18">
            <a:extLst>
              <a:ext uri="{FF2B5EF4-FFF2-40B4-BE49-F238E27FC236}">
                <a16:creationId xmlns:a16="http://schemas.microsoft.com/office/drawing/2014/main" id="{4A82477E-2E5A-EF42-9B2F-9E1BB2260986}"/>
              </a:ext>
            </a:extLst>
          </p:cNvPr>
          <p:cNvCxnSpPr>
            <a:cxnSpLocks/>
          </p:cNvCxnSpPr>
          <p:nvPr userDrawn="1"/>
        </p:nvCxnSpPr>
        <p:spPr>
          <a:xfrm>
            <a:off x="11344545" y="100958"/>
            <a:ext cx="0" cy="481693"/>
          </a:xfrm>
          <a:prstGeom prst="line">
            <a:avLst/>
          </a:prstGeom>
          <a:ln w="6350">
            <a:solidFill>
              <a:schemeClr val="bg2">
                <a:lumMod val="50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515587"/>
      </p:ext>
    </p:extLst>
  </p:cSld>
  <p:clrMap bg1="lt1" tx1="dk1" bg2="lt2" tx2="dk2" accent1="accent1" accent2="accent2" accent3="accent3" accent4="accent4" accent5="accent5" accent6="accent6" hlink="hlink" folHlink="folHlink"/>
  <p:sldLayoutIdLst>
    <p:sldLayoutId id="2147483654" r:id="rId1"/>
    <p:sldLayoutId id="2147483658" r:id="rId2"/>
    <p:sldLayoutId id="2147483655" r:id="rId3"/>
    <p:sldLayoutId id="2147483649" r:id="rId4"/>
    <p:sldLayoutId id="2147483650" r:id="rId5"/>
    <p:sldLayoutId id="2147483657" r:id="rId6"/>
    <p:sldLayoutId id="2147483652" r:id="rId7"/>
  </p:sldLayoutIdLst>
  <p:txStyles>
    <p:titleStyle>
      <a:lvl1pPr algn="l" defTabSz="914400" rtl="0" eaLnBrk="1" latinLnBrk="0" hangingPunct="1">
        <a:lnSpc>
          <a:spcPct val="90000"/>
        </a:lnSpc>
        <a:spcBef>
          <a:spcPct val="0"/>
        </a:spcBef>
        <a:buNone/>
        <a:defRPr sz="2800" b="1" kern="1200">
          <a:solidFill>
            <a:srgbClr val="90B737"/>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000" kern="1200">
          <a:solidFill>
            <a:srgbClr val="000000"/>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CCD8DA-4831-EA0E-2D52-D19BCC11E279}"/>
              </a:ext>
            </a:extLst>
          </p:cNvPr>
          <p:cNvSpPr txBox="1"/>
          <p:nvPr/>
        </p:nvSpPr>
        <p:spPr>
          <a:xfrm>
            <a:off x="477338" y="430216"/>
            <a:ext cx="12147281" cy="1754326"/>
          </a:xfrm>
          <a:prstGeom prst="rect">
            <a:avLst/>
          </a:prstGeom>
          <a:noFill/>
        </p:spPr>
        <p:txBody>
          <a:bodyPr wrap="square" rtlCol="0">
            <a:spAutoFit/>
          </a:bodyPr>
          <a:lstStyle/>
          <a:p>
            <a:r>
              <a:rPr lang="en-US" sz="3600" b="1" dirty="0">
                <a:solidFill>
                  <a:srgbClr val="000000"/>
                </a:solidFill>
              </a:rPr>
              <a:t>The generation of mixing across the stratospheric polar vortex edge by breaking gravity waves</a:t>
            </a:r>
            <a:br>
              <a:rPr lang="en-US" sz="3600" b="1" dirty="0">
                <a:solidFill>
                  <a:srgbClr val="000000"/>
                </a:solidFill>
              </a:rPr>
            </a:br>
            <a:endParaRPr lang="en-US" sz="3600" b="1" dirty="0">
              <a:solidFill>
                <a:srgbClr val="000000"/>
              </a:solidFill>
            </a:endParaRPr>
          </a:p>
        </p:txBody>
      </p:sp>
      <p:sp>
        <p:nvSpPr>
          <p:cNvPr id="8" name="TextBox 7">
            <a:extLst>
              <a:ext uri="{FF2B5EF4-FFF2-40B4-BE49-F238E27FC236}">
                <a16:creationId xmlns:a16="http://schemas.microsoft.com/office/drawing/2014/main" id="{0DB3E076-DF28-6F56-F7B6-5B913DB5F6CB}"/>
              </a:ext>
            </a:extLst>
          </p:cNvPr>
          <p:cNvSpPr txBox="1"/>
          <p:nvPr/>
        </p:nvSpPr>
        <p:spPr>
          <a:xfrm>
            <a:off x="1159649" y="5845572"/>
            <a:ext cx="3203568" cy="523220"/>
          </a:xfrm>
          <a:prstGeom prst="rect">
            <a:avLst/>
          </a:prstGeom>
          <a:noFill/>
        </p:spPr>
        <p:txBody>
          <a:bodyPr wrap="square" rtlCol="0">
            <a:spAutoFit/>
          </a:bodyPr>
          <a:lstStyle/>
          <a:p>
            <a:pPr algn="ctr"/>
            <a:r>
              <a:rPr lang="en-US" sz="2800" dirty="0">
                <a:solidFill>
                  <a:srgbClr val="000000"/>
                </a:solidFill>
              </a:rPr>
              <a:t>11 January 2022</a:t>
            </a:r>
          </a:p>
        </p:txBody>
      </p:sp>
      <p:sp>
        <p:nvSpPr>
          <p:cNvPr id="13" name="Text Placeholder 2">
            <a:extLst>
              <a:ext uri="{FF2B5EF4-FFF2-40B4-BE49-F238E27FC236}">
                <a16:creationId xmlns:a16="http://schemas.microsoft.com/office/drawing/2014/main" id="{949B0F20-2BF1-CA4A-31E8-F1CCD42A2A54}"/>
              </a:ext>
            </a:extLst>
          </p:cNvPr>
          <p:cNvSpPr txBox="1">
            <a:spLocks/>
          </p:cNvSpPr>
          <p:nvPr/>
        </p:nvSpPr>
        <p:spPr>
          <a:xfrm>
            <a:off x="9400956" y="4152032"/>
            <a:ext cx="2389094" cy="1243821"/>
          </a:xfrm>
          <a:prstGeom prst="rect">
            <a:avLst/>
          </a:prstGeom>
        </p:spPr>
        <p:txBody>
          <a:bodyPr/>
          <a:lstStyle>
            <a:lvl1pPr marL="0" indent="0" algn="l" defTabSz="914400" rtl="0" eaLnBrk="1" latinLnBrk="0" hangingPunct="1">
              <a:lnSpc>
                <a:spcPct val="90000"/>
              </a:lnSpc>
              <a:spcBef>
                <a:spcPts val="1000"/>
              </a:spcBef>
              <a:buFontTx/>
              <a:buNone/>
              <a:defRPr sz="2000" kern="1200">
                <a:solidFill>
                  <a:srgbClr val="000000"/>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dirty="0"/>
              <a:t>Lawrence Coy</a:t>
            </a:r>
          </a:p>
          <a:p>
            <a:r>
              <a:rPr lang="en-US" sz="1600" b="1" dirty="0"/>
              <a:t>Paul Newman</a:t>
            </a:r>
          </a:p>
          <a:p>
            <a:r>
              <a:rPr lang="en-US" sz="1600" b="1" dirty="0"/>
              <a:t>Steven Pawson</a:t>
            </a:r>
            <a:endParaRPr lang="en-US" sz="1600" dirty="0"/>
          </a:p>
        </p:txBody>
      </p:sp>
      <p:sp>
        <p:nvSpPr>
          <p:cNvPr id="14" name="Text Placeholder 3">
            <a:extLst>
              <a:ext uri="{FF2B5EF4-FFF2-40B4-BE49-F238E27FC236}">
                <a16:creationId xmlns:a16="http://schemas.microsoft.com/office/drawing/2014/main" id="{5E997845-2303-91E8-8839-DEEE4AA5A1C1}"/>
              </a:ext>
            </a:extLst>
          </p:cNvPr>
          <p:cNvSpPr txBox="1">
            <a:spLocks/>
          </p:cNvSpPr>
          <p:nvPr/>
        </p:nvSpPr>
        <p:spPr>
          <a:xfrm>
            <a:off x="9400956" y="5235788"/>
            <a:ext cx="2225146" cy="1097513"/>
          </a:xfrm>
          <a:prstGeom prst="rect">
            <a:avLst/>
          </a:prstGeom>
        </p:spPr>
        <p:txBody>
          <a:bodyPr/>
          <a:lstStyle>
            <a:lvl1pPr marL="0" indent="0" algn="l" defTabSz="914400" rtl="0" eaLnBrk="1" latinLnBrk="0" hangingPunct="1">
              <a:lnSpc>
                <a:spcPct val="90000"/>
              </a:lnSpc>
              <a:spcBef>
                <a:spcPts val="1000"/>
              </a:spcBef>
              <a:buFontTx/>
              <a:buNone/>
              <a:defRPr sz="2000" kern="1200">
                <a:solidFill>
                  <a:srgbClr val="000000"/>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NASA Goddard Space Flight Center</a:t>
            </a:r>
          </a:p>
          <a:p>
            <a:r>
              <a:rPr lang="en-US" sz="1600" dirty="0"/>
              <a:t>December 17,  2022</a:t>
            </a:r>
          </a:p>
        </p:txBody>
      </p:sp>
      <p:sp>
        <p:nvSpPr>
          <p:cNvPr id="15" name="TextBox 14">
            <a:extLst>
              <a:ext uri="{FF2B5EF4-FFF2-40B4-BE49-F238E27FC236}">
                <a16:creationId xmlns:a16="http://schemas.microsoft.com/office/drawing/2014/main" id="{DEEC34E3-9C55-EC29-90FB-5D69B7236FD6}"/>
              </a:ext>
            </a:extLst>
          </p:cNvPr>
          <p:cNvSpPr txBox="1"/>
          <p:nvPr/>
        </p:nvSpPr>
        <p:spPr>
          <a:xfrm>
            <a:off x="5319014" y="1770026"/>
            <a:ext cx="6395647" cy="923330"/>
          </a:xfrm>
          <a:prstGeom prst="rect">
            <a:avLst/>
          </a:prstGeom>
          <a:noFill/>
        </p:spPr>
        <p:txBody>
          <a:bodyPr wrap="square" rtlCol="0">
            <a:spAutoFit/>
          </a:bodyPr>
          <a:lstStyle/>
          <a:p>
            <a:r>
              <a:rPr lang="en-US" dirty="0">
                <a:solidFill>
                  <a:srgbClr val="000000"/>
                </a:solidFill>
              </a:rPr>
              <a:t>The Northern Hemisphere winter of 2021-2022 stayed relatively peaceful, without a major stratospheric sudden warming event.</a:t>
            </a:r>
          </a:p>
        </p:txBody>
      </p:sp>
      <p:pic>
        <p:nvPicPr>
          <p:cNvPr id="6" name="Picture 5" descr="Diagram&#10;&#10;Description automatically generated">
            <a:extLst>
              <a:ext uri="{FF2B5EF4-FFF2-40B4-BE49-F238E27FC236}">
                <a16:creationId xmlns:a16="http://schemas.microsoft.com/office/drawing/2014/main" id="{2643D136-9784-6F84-01C5-7836DDE008AA}"/>
              </a:ext>
            </a:extLst>
          </p:cNvPr>
          <p:cNvPicPr>
            <a:picLocks noChangeAspect="1"/>
          </p:cNvPicPr>
          <p:nvPr/>
        </p:nvPicPr>
        <p:blipFill>
          <a:blip r:embed="rId3"/>
          <a:stretch>
            <a:fillRect/>
          </a:stretch>
        </p:blipFill>
        <p:spPr>
          <a:xfrm>
            <a:off x="929148" y="1619654"/>
            <a:ext cx="4225918" cy="4225918"/>
          </a:xfrm>
          <a:prstGeom prst="rect">
            <a:avLst/>
          </a:prstGeom>
        </p:spPr>
      </p:pic>
      <p:sp>
        <p:nvSpPr>
          <p:cNvPr id="10" name="TextBox 9">
            <a:extLst>
              <a:ext uri="{FF2B5EF4-FFF2-40B4-BE49-F238E27FC236}">
                <a16:creationId xmlns:a16="http://schemas.microsoft.com/office/drawing/2014/main" id="{D8E8439D-6BB2-20C1-B6BA-A9BBFD1987B4}"/>
              </a:ext>
            </a:extLst>
          </p:cNvPr>
          <p:cNvSpPr txBox="1"/>
          <p:nvPr/>
        </p:nvSpPr>
        <p:spPr>
          <a:xfrm>
            <a:off x="1056796" y="1999876"/>
            <a:ext cx="1273449" cy="369332"/>
          </a:xfrm>
          <a:prstGeom prst="rect">
            <a:avLst/>
          </a:prstGeom>
          <a:solidFill>
            <a:schemeClr val="bg1"/>
          </a:solidFill>
          <a:ln>
            <a:solidFill>
              <a:srgbClr val="000000"/>
            </a:solidFill>
          </a:ln>
        </p:spPr>
        <p:txBody>
          <a:bodyPr wrap="square" rtlCol="0">
            <a:spAutoFit/>
          </a:bodyPr>
          <a:lstStyle/>
          <a:p>
            <a:pPr algn="ctr"/>
            <a:r>
              <a:rPr lang="en-US" dirty="0">
                <a:solidFill>
                  <a:srgbClr val="000000"/>
                </a:solidFill>
              </a:rPr>
              <a:t>EPV 850K</a:t>
            </a:r>
          </a:p>
        </p:txBody>
      </p:sp>
    </p:spTree>
    <p:extLst>
      <p:ext uri="{BB962C8B-B14F-4D97-AF65-F5344CB8AC3E}">
        <p14:creationId xmlns:p14="http://schemas.microsoft.com/office/powerpoint/2010/main" val="495844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ap, indoor&#10;&#10;Description automatically generated">
            <a:extLst>
              <a:ext uri="{FF2B5EF4-FFF2-40B4-BE49-F238E27FC236}">
                <a16:creationId xmlns:a16="http://schemas.microsoft.com/office/drawing/2014/main" id="{A26AD28F-F1FC-C686-FDD9-5F5873993624}"/>
              </a:ext>
            </a:extLst>
          </p:cNvPr>
          <p:cNvPicPr>
            <a:picLocks noChangeAspect="1"/>
          </p:cNvPicPr>
          <p:nvPr/>
        </p:nvPicPr>
        <p:blipFill>
          <a:blip r:embed="rId3"/>
          <a:stretch>
            <a:fillRect/>
          </a:stretch>
        </p:blipFill>
        <p:spPr>
          <a:xfrm>
            <a:off x="710872" y="1689509"/>
            <a:ext cx="10436942" cy="3478981"/>
          </a:xfrm>
          <a:prstGeom prst="rect">
            <a:avLst/>
          </a:prstGeom>
        </p:spPr>
      </p:pic>
      <p:sp>
        <p:nvSpPr>
          <p:cNvPr id="5" name="TextBox 4">
            <a:extLst>
              <a:ext uri="{FF2B5EF4-FFF2-40B4-BE49-F238E27FC236}">
                <a16:creationId xmlns:a16="http://schemas.microsoft.com/office/drawing/2014/main" id="{8DF7EEE1-8FCD-B1E5-F87E-EB18A95A47FB}"/>
              </a:ext>
            </a:extLst>
          </p:cNvPr>
          <p:cNvSpPr txBox="1"/>
          <p:nvPr/>
        </p:nvSpPr>
        <p:spPr>
          <a:xfrm>
            <a:off x="548640" y="5249731"/>
            <a:ext cx="2829261" cy="923330"/>
          </a:xfrm>
          <a:prstGeom prst="rect">
            <a:avLst/>
          </a:prstGeom>
          <a:noFill/>
        </p:spPr>
        <p:txBody>
          <a:bodyPr wrap="square" rtlCol="0">
            <a:spAutoFit/>
          </a:bodyPr>
          <a:lstStyle/>
          <a:p>
            <a:pPr algn="ctr"/>
            <a:r>
              <a:rPr lang="en-US">
                <a:solidFill>
                  <a:srgbClr val="000000"/>
                </a:solidFill>
              </a:rPr>
              <a:t>Little GW Activity</a:t>
            </a:r>
          </a:p>
          <a:p>
            <a:pPr algn="ctr"/>
            <a:r>
              <a:rPr lang="en-US">
                <a:solidFill>
                  <a:srgbClr val="000000"/>
                </a:solidFill>
              </a:rPr>
              <a:t>Highs near pole</a:t>
            </a:r>
          </a:p>
          <a:p>
            <a:pPr algn="ctr"/>
            <a:r>
              <a:rPr lang="en-US">
                <a:solidFill>
                  <a:srgbClr val="000000"/>
                </a:solidFill>
              </a:rPr>
              <a:t>Lows south</a:t>
            </a:r>
          </a:p>
        </p:txBody>
      </p:sp>
      <p:sp>
        <p:nvSpPr>
          <p:cNvPr id="6" name="TextBox 5">
            <a:extLst>
              <a:ext uri="{FF2B5EF4-FFF2-40B4-BE49-F238E27FC236}">
                <a16:creationId xmlns:a16="http://schemas.microsoft.com/office/drawing/2014/main" id="{03EE2CAB-C40F-B674-5881-85DF4FE6566E}"/>
              </a:ext>
            </a:extLst>
          </p:cNvPr>
          <p:cNvSpPr txBox="1"/>
          <p:nvPr/>
        </p:nvSpPr>
        <p:spPr>
          <a:xfrm>
            <a:off x="4401670" y="5249731"/>
            <a:ext cx="2829261" cy="923330"/>
          </a:xfrm>
          <a:prstGeom prst="rect">
            <a:avLst/>
          </a:prstGeom>
          <a:noFill/>
        </p:spPr>
        <p:txBody>
          <a:bodyPr wrap="square" rtlCol="0">
            <a:spAutoFit/>
          </a:bodyPr>
          <a:lstStyle/>
          <a:p>
            <a:pPr algn="ctr"/>
            <a:r>
              <a:rPr lang="en-US">
                <a:solidFill>
                  <a:srgbClr val="000000"/>
                </a:solidFill>
              </a:rPr>
              <a:t>Strong GW Activity</a:t>
            </a:r>
          </a:p>
          <a:p>
            <a:pPr algn="ctr"/>
            <a:r>
              <a:rPr lang="en-US">
                <a:solidFill>
                  <a:srgbClr val="000000"/>
                </a:solidFill>
              </a:rPr>
              <a:t>Highs and Lows near Orography</a:t>
            </a:r>
          </a:p>
        </p:txBody>
      </p:sp>
      <p:sp>
        <p:nvSpPr>
          <p:cNvPr id="7" name="TextBox 6">
            <a:extLst>
              <a:ext uri="{FF2B5EF4-FFF2-40B4-BE49-F238E27FC236}">
                <a16:creationId xmlns:a16="http://schemas.microsoft.com/office/drawing/2014/main" id="{AA503C46-908D-C612-17A6-D7AE77F8346A}"/>
              </a:ext>
            </a:extLst>
          </p:cNvPr>
          <p:cNvSpPr txBox="1"/>
          <p:nvPr/>
        </p:nvSpPr>
        <p:spPr>
          <a:xfrm>
            <a:off x="8170028" y="5249731"/>
            <a:ext cx="2829261" cy="646331"/>
          </a:xfrm>
          <a:prstGeom prst="rect">
            <a:avLst/>
          </a:prstGeom>
          <a:noFill/>
        </p:spPr>
        <p:txBody>
          <a:bodyPr wrap="square" rtlCol="0">
            <a:spAutoFit/>
          </a:bodyPr>
          <a:lstStyle/>
          <a:p>
            <a:pPr algn="ctr"/>
            <a:r>
              <a:rPr lang="en-US" dirty="0">
                <a:solidFill>
                  <a:srgbClr val="000000"/>
                </a:solidFill>
              </a:rPr>
              <a:t>Still Strong GW Activity</a:t>
            </a:r>
          </a:p>
          <a:p>
            <a:pPr algn="ctr"/>
            <a:r>
              <a:rPr lang="en-US" dirty="0">
                <a:solidFill>
                  <a:srgbClr val="000000"/>
                </a:solidFill>
              </a:rPr>
              <a:t>Strong Eddy Tracked</a:t>
            </a:r>
          </a:p>
        </p:txBody>
      </p:sp>
      <p:sp>
        <p:nvSpPr>
          <p:cNvPr id="9" name="TextBox 8">
            <a:extLst>
              <a:ext uri="{FF2B5EF4-FFF2-40B4-BE49-F238E27FC236}">
                <a16:creationId xmlns:a16="http://schemas.microsoft.com/office/drawing/2014/main" id="{9AD17ADC-0B14-CB7B-3F70-6AF8D2956F1A}"/>
              </a:ext>
            </a:extLst>
          </p:cNvPr>
          <p:cNvSpPr txBox="1"/>
          <p:nvPr/>
        </p:nvSpPr>
        <p:spPr>
          <a:xfrm>
            <a:off x="509656" y="316970"/>
            <a:ext cx="10269551" cy="1384995"/>
          </a:xfrm>
          <a:prstGeom prst="rect">
            <a:avLst/>
          </a:prstGeom>
          <a:noFill/>
        </p:spPr>
        <p:txBody>
          <a:bodyPr wrap="square" rtlCol="0">
            <a:spAutoFit/>
          </a:bodyPr>
          <a:lstStyle/>
          <a:p>
            <a:r>
              <a:rPr lang="en-US" sz="2800" b="1" dirty="0">
                <a:solidFill>
                  <a:srgbClr val="000000"/>
                </a:solidFill>
              </a:rPr>
              <a:t>The character of the EPV field changed in response to the breaking gravity waves</a:t>
            </a:r>
          </a:p>
          <a:p>
            <a:endParaRPr lang="en-US" sz="2800" b="1" dirty="0">
              <a:solidFill>
                <a:srgbClr val="000000"/>
              </a:solidFill>
            </a:endParaRPr>
          </a:p>
        </p:txBody>
      </p:sp>
    </p:spTree>
    <p:extLst>
      <p:ext uri="{BB962C8B-B14F-4D97-AF65-F5344CB8AC3E}">
        <p14:creationId xmlns:p14="http://schemas.microsoft.com/office/powerpoint/2010/main" val="3718889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radar chart&#10;&#10;Description automatically generated">
            <a:extLst>
              <a:ext uri="{FF2B5EF4-FFF2-40B4-BE49-F238E27FC236}">
                <a16:creationId xmlns:a16="http://schemas.microsoft.com/office/drawing/2014/main" id="{0B093B9A-E496-9C5C-E660-16FF20677742}"/>
              </a:ext>
            </a:extLst>
          </p:cNvPr>
          <p:cNvPicPr>
            <a:picLocks noChangeAspect="1"/>
          </p:cNvPicPr>
          <p:nvPr/>
        </p:nvPicPr>
        <p:blipFill>
          <a:blip r:embed="rId4"/>
          <a:stretch>
            <a:fillRect/>
          </a:stretch>
        </p:blipFill>
        <p:spPr>
          <a:xfrm>
            <a:off x="1632328" y="1342719"/>
            <a:ext cx="4497332" cy="4497332"/>
          </a:xfrm>
          <a:prstGeom prst="rect">
            <a:avLst/>
          </a:prstGeom>
        </p:spPr>
      </p:pic>
      <p:sp>
        <p:nvSpPr>
          <p:cNvPr id="5" name="TextBox 4">
            <a:extLst>
              <a:ext uri="{FF2B5EF4-FFF2-40B4-BE49-F238E27FC236}">
                <a16:creationId xmlns:a16="http://schemas.microsoft.com/office/drawing/2014/main" id="{BF1B2865-722C-DE3D-FFE9-939053C93D9C}"/>
              </a:ext>
            </a:extLst>
          </p:cNvPr>
          <p:cNvSpPr txBox="1"/>
          <p:nvPr/>
        </p:nvSpPr>
        <p:spPr>
          <a:xfrm>
            <a:off x="6851754" y="3429000"/>
            <a:ext cx="3442447" cy="369332"/>
          </a:xfrm>
          <a:prstGeom prst="rect">
            <a:avLst/>
          </a:prstGeom>
          <a:noFill/>
        </p:spPr>
        <p:txBody>
          <a:bodyPr wrap="square" rtlCol="0">
            <a:spAutoFit/>
          </a:bodyPr>
          <a:lstStyle/>
          <a:p>
            <a:r>
              <a:rPr lang="en-US" dirty="0">
                <a:solidFill>
                  <a:srgbClr val="000000"/>
                </a:solidFill>
              </a:rPr>
              <a:t>EPV plotted every three hours</a:t>
            </a:r>
          </a:p>
        </p:txBody>
      </p:sp>
      <p:sp>
        <p:nvSpPr>
          <p:cNvPr id="7" name="TextBox 6">
            <a:extLst>
              <a:ext uri="{FF2B5EF4-FFF2-40B4-BE49-F238E27FC236}">
                <a16:creationId xmlns:a16="http://schemas.microsoft.com/office/drawing/2014/main" id="{3F781D93-474B-9FBE-791E-D26F0BAE4EB0}"/>
              </a:ext>
            </a:extLst>
          </p:cNvPr>
          <p:cNvSpPr txBox="1"/>
          <p:nvPr/>
        </p:nvSpPr>
        <p:spPr>
          <a:xfrm>
            <a:off x="509656" y="316970"/>
            <a:ext cx="10269551" cy="954107"/>
          </a:xfrm>
          <a:prstGeom prst="rect">
            <a:avLst/>
          </a:prstGeom>
          <a:noFill/>
        </p:spPr>
        <p:txBody>
          <a:bodyPr wrap="square" rtlCol="0">
            <a:spAutoFit/>
          </a:bodyPr>
          <a:lstStyle/>
          <a:p>
            <a:r>
              <a:rPr lang="en-US" sz="2800" b="1" dirty="0">
                <a:solidFill>
                  <a:srgbClr val="000000"/>
                </a:solidFill>
              </a:rPr>
              <a:t>High EPV eddy, originating in the breaking gravity wave region, is tracked twice around the vortex</a:t>
            </a:r>
          </a:p>
        </p:txBody>
      </p:sp>
      <p:sp>
        <p:nvSpPr>
          <p:cNvPr id="8" name="TextBox 7">
            <a:extLst>
              <a:ext uri="{FF2B5EF4-FFF2-40B4-BE49-F238E27FC236}">
                <a16:creationId xmlns:a16="http://schemas.microsoft.com/office/drawing/2014/main" id="{EBA5D2C0-43A2-B7DF-5EE9-2E9DB5EC4409}"/>
              </a:ext>
            </a:extLst>
          </p:cNvPr>
          <p:cNvSpPr txBox="1"/>
          <p:nvPr/>
        </p:nvSpPr>
        <p:spPr>
          <a:xfrm>
            <a:off x="2993923" y="3806329"/>
            <a:ext cx="442452" cy="369332"/>
          </a:xfrm>
          <a:prstGeom prst="rect">
            <a:avLst/>
          </a:prstGeom>
          <a:noFill/>
        </p:spPr>
        <p:txBody>
          <a:bodyPr wrap="square" rtlCol="0">
            <a:spAutoFit/>
          </a:bodyPr>
          <a:lstStyle/>
          <a:p>
            <a:pPr algn="ctr"/>
            <a:r>
              <a:rPr lang="en-US" dirty="0">
                <a:solidFill>
                  <a:srgbClr val="000000"/>
                </a:solidFill>
              </a:rPr>
              <a:t>26</a:t>
            </a:r>
          </a:p>
        </p:txBody>
      </p:sp>
      <p:sp>
        <p:nvSpPr>
          <p:cNvPr id="9" name="TextBox 8">
            <a:extLst>
              <a:ext uri="{FF2B5EF4-FFF2-40B4-BE49-F238E27FC236}">
                <a16:creationId xmlns:a16="http://schemas.microsoft.com/office/drawing/2014/main" id="{1C33B1D1-60E0-A8D0-B02C-AC35D1285207}"/>
              </a:ext>
            </a:extLst>
          </p:cNvPr>
          <p:cNvSpPr txBox="1"/>
          <p:nvPr/>
        </p:nvSpPr>
        <p:spPr>
          <a:xfrm>
            <a:off x="5181596" y="4511170"/>
            <a:ext cx="442452" cy="369332"/>
          </a:xfrm>
          <a:prstGeom prst="rect">
            <a:avLst/>
          </a:prstGeom>
          <a:noFill/>
        </p:spPr>
        <p:txBody>
          <a:bodyPr wrap="square" rtlCol="0">
            <a:spAutoFit/>
          </a:bodyPr>
          <a:lstStyle/>
          <a:p>
            <a:pPr algn="ctr"/>
            <a:r>
              <a:rPr lang="en-US" dirty="0">
                <a:solidFill>
                  <a:srgbClr val="000000"/>
                </a:solidFill>
              </a:rPr>
              <a:t>27</a:t>
            </a:r>
          </a:p>
        </p:txBody>
      </p:sp>
      <p:sp>
        <p:nvSpPr>
          <p:cNvPr id="10" name="TextBox 9">
            <a:extLst>
              <a:ext uri="{FF2B5EF4-FFF2-40B4-BE49-F238E27FC236}">
                <a16:creationId xmlns:a16="http://schemas.microsoft.com/office/drawing/2014/main" id="{66CD1E4B-DC17-D755-3CFF-E6FE495B81CC}"/>
              </a:ext>
            </a:extLst>
          </p:cNvPr>
          <p:cNvSpPr txBox="1"/>
          <p:nvPr/>
        </p:nvSpPr>
        <p:spPr>
          <a:xfrm>
            <a:off x="3763007" y="2921901"/>
            <a:ext cx="442452" cy="369332"/>
          </a:xfrm>
          <a:prstGeom prst="rect">
            <a:avLst/>
          </a:prstGeom>
          <a:noFill/>
        </p:spPr>
        <p:txBody>
          <a:bodyPr wrap="square" rtlCol="0">
            <a:spAutoFit/>
          </a:bodyPr>
          <a:lstStyle/>
          <a:p>
            <a:pPr algn="ctr"/>
            <a:r>
              <a:rPr lang="en-US" dirty="0">
                <a:solidFill>
                  <a:srgbClr val="000000"/>
                </a:solidFill>
              </a:rPr>
              <a:t>29</a:t>
            </a:r>
          </a:p>
        </p:txBody>
      </p:sp>
      <p:sp>
        <p:nvSpPr>
          <p:cNvPr id="11" name="TextBox 10">
            <a:extLst>
              <a:ext uri="{FF2B5EF4-FFF2-40B4-BE49-F238E27FC236}">
                <a16:creationId xmlns:a16="http://schemas.microsoft.com/office/drawing/2014/main" id="{50488B9F-0575-A61D-DFE3-743B89113D65}"/>
              </a:ext>
            </a:extLst>
          </p:cNvPr>
          <p:cNvSpPr txBox="1"/>
          <p:nvPr/>
        </p:nvSpPr>
        <p:spPr>
          <a:xfrm>
            <a:off x="4345280" y="2774728"/>
            <a:ext cx="442452" cy="369332"/>
          </a:xfrm>
          <a:prstGeom prst="rect">
            <a:avLst/>
          </a:prstGeom>
          <a:noFill/>
        </p:spPr>
        <p:txBody>
          <a:bodyPr wrap="square" rtlCol="0">
            <a:spAutoFit/>
          </a:bodyPr>
          <a:lstStyle/>
          <a:p>
            <a:pPr algn="ctr"/>
            <a:r>
              <a:rPr lang="en-US" dirty="0">
                <a:solidFill>
                  <a:srgbClr val="000000"/>
                </a:solidFill>
              </a:rPr>
              <a:t>28</a:t>
            </a:r>
          </a:p>
        </p:txBody>
      </p:sp>
      <p:sp>
        <p:nvSpPr>
          <p:cNvPr id="12" name="TextBox 11">
            <a:extLst>
              <a:ext uri="{FF2B5EF4-FFF2-40B4-BE49-F238E27FC236}">
                <a16:creationId xmlns:a16="http://schemas.microsoft.com/office/drawing/2014/main" id="{4AB3CB67-2A42-406E-AEFC-B8368AE08923}"/>
              </a:ext>
            </a:extLst>
          </p:cNvPr>
          <p:cNvSpPr txBox="1"/>
          <p:nvPr/>
        </p:nvSpPr>
        <p:spPr>
          <a:xfrm>
            <a:off x="4124054" y="1610762"/>
            <a:ext cx="442452" cy="369332"/>
          </a:xfrm>
          <a:prstGeom prst="rect">
            <a:avLst/>
          </a:prstGeom>
          <a:noFill/>
        </p:spPr>
        <p:txBody>
          <a:bodyPr wrap="square" rtlCol="0">
            <a:spAutoFit/>
          </a:bodyPr>
          <a:lstStyle/>
          <a:p>
            <a:pPr algn="ctr"/>
            <a:r>
              <a:rPr lang="en-US" dirty="0">
                <a:solidFill>
                  <a:srgbClr val="000000"/>
                </a:solidFill>
              </a:rPr>
              <a:t>25</a:t>
            </a:r>
          </a:p>
        </p:txBody>
      </p:sp>
      <p:sp>
        <p:nvSpPr>
          <p:cNvPr id="13" name="TextBox 12">
            <a:extLst>
              <a:ext uri="{FF2B5EF4-FFF2-40B4-BE49-F238E27FC236}">
                <a16:creationId xmlns:a16="http://schemas.microsoft.com/office/drawing/2014/main" id="{60DF19E1-AF29-0BAD-7693-E68956F0D9B3}"/>
              </a:ext>
            </a:extLst>
          </p:cNvPr>
          <p:cNvSpPr txBox="1"/>
          <p:nvPr/>
        </p:nvSpPr>
        <p:spPr>
          <a:xfrm>
            <a:off x="4242043" y="4298560"/>
            <a:ext cx="442452" cy="369332"/>
          </a:xfrm>
          <a:prstGeom prst="rect">
            <a:avLst/>
          </a:prstGeom>
          <a:noFill/>
        </p:spPr>
        <p:txBody>
          <a:bodyPr wrap="square" rtlCol="0">
            <a:spAutoFit/>
          </a:bodyPr>
          <a:lstStyle/>
          <a:p>
            <a:pPr algn="ctr"/>
            <a:r>
              <a:rPr lang="en-US" dirty="0">
                <a:solidFill>
                  <a:srgbClr val="000000"/>
                </a:solidFill>
              </a:rPr>
              <a:t>30</a:t>
            </a:r>
          </a:p>
        </p:txBody>
      </p:sp>
      <p:cxnSp>
        <p:nvCxnSpPr>
          <p:cNvPr id="15" name="Straight Connector 14">
            <a:extLst>
              <a:ext uri="{FF2B5EF4-FFF2-40B4-BE49-F238E27FC236}">
                <a16:creationId xmlns:a16="http://schemas.microsoft.com/office/drawing/2014/main" id="{738278F9-E572-A2BB-FE2D-8BE3C7EA0F21}"/>
              </a:ext>
            </a:extLst>
          </p:cNvPr>
          <p:cNvCxnSpPr>
            <a:cxnSpLocks/>
          </p:cNvCxnSpPr>
          <p:nvPr/>
        </p:nvCxnSpPr>
        <p:spPr>
          <a:xfrm flipV="1">
            <a:off x="3015439" y="3668358"/>
            <a:ext cx="857314" cy="842812"/>
          </a:xfrm>
          <a:prstGeom prst="line">
            <a:avLst/>
          </a:prstGeom>
          <a:ln w="19050">
            <a:solidFill>
              <a:srgbClr val="0070C0"/>
            </a:solidFill>
          </a:ln>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586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E8E218-2471-AD31-2516-04D55EF0C0A0}"/>
              </a:ext>
            </a:extLst>
          </p:cNvPr>
          <p:cNvPicPr>
            <a:picLocks noChangeAspect="1"/>
          </p:cNvPicPr>
          <p:nvPr/>
        </p:nvPicPr>
        <p:blipFill>
          <a:blip r:embed="rId3"/>
          <a:srcRect/>
          <a:stretch/>
        </p:blipFill>
        <p:spPr>
          <a:xfrm>
            <a:off x="1055269" y="1342719"/>
            <a:ext cx="4710140" cy="4373701"/>
          </a:xfrm>
          <a:prstGeom prst="rect">
            <a:avLst/>
          </a:prstGeom>
        </p:spPr>
      </p:pic>
      <p:sp>
        <p:nvSpPr>
          <p:cNvPr id="7" name="TextBox 6">
            <a:extLst>
              <a:ext uri="{FF2B5EF4-FFF2-40B4-BE49-F238E27FC236}">
                <a16:creationId xmlns:a16="http://schemas.microsoft.com/office/drawing/2014/main" id="{CC873448-F689-601A-5EE1-5FC549947243}"/>
              </a:ext>
            </a:extLst>
          </p:cNvPr>
          <p:cNvSpPr txBox="1"/>
          <p:nvPr/>
        </p:nvSpPr>
        <p:spPr>
          <a:xfrm>
            <a:off x="509656" y="316970"/>
            <a:ext cx="10269551" cy="523220"/>
          </a:xfrm>
          <a:prstGeom prst="rect">
            <a:avLst/>
          </a:prstGeom>
          <a:noFill/>
        </p:spPr>
        <p:txBody>
          <a:bodyPr wrap="square" rtlCol="0">
            <a:spAutoFit/>
          </a:bodyPr>
          <a:lstStyle/>
          <a:p>
            <a:r>
              <a:rPr lang="en-US" sz="2800" b="1" dirty="0">
                <a:solidFill>
                  <a:srgbClr val="000000"/>
                </a:solidFill>
              </a:rPr>
              <a:t>Eddy structure extends from about 20 to 2 </a:t>
            </a:r>
            <a:r>
              <a:rPr lang="en-US" sz="2800" b="1" dirty="0" err="1">
                <a:solidFill>
                  <a:srgbClr val="000000"/>
                </a:solidFill>
              </a:rPr>
              <a:t>hPa</a:t>
            </a:r>
            <a:endParaRPr lang="en-US" sz="2800" b="1" dirty="0">
              <a:solidFill>
                <a:srgbClr val="000000"/>
              </a:solidFill>
            </a:endParaRPr>
          </a:p>
        </p:txBody>
      </p:sp>
      <p:sp>
        <p:nvSpPr>
          <p:cNvPr id="8" name="TextBox 7">
            <a:extLst>
              <a:ext uri="{FF2B5EF4-FFF2-40B4-BE49-F238E27FC236}">
                <a16:creationId xmlns:a16="http://schemas.microsoft.com/office/drawing/2014/main" id="{6798E626-444E-F2F6-CA39-D393159E6F9B}"/>
              </a:ext>
            </a:extLst>
          </p:cNvPr>
          <p:cNvSpPr txBox="1"/>
          <p:nvPr/>
        </p:nvSpPr>
        <p:spPr>
          <a:xfrm>
            <a:off x="7084142" y="1681316"/>
            <a:ext cx="4257368" cy="923330"/>
          </a:xfrm>
          <a:prstGeom prst="rect">
            <a:avLst/>
          </a:prstGeom>
          <a:noFill/>
        </p:spPr>
        <p:txBody>
          <a:bodyPr wrap="square" rtlCol="0">
            <a:spAutoFit/>
          </a:bodyPr>
          <a:lstStyle/>
          <a:p>
            <a:pPr algn="ctr"/>
            <a:r>
              <a:rPr lang="en-US" dirty="0">
                <a:solidFill>
                  <a:srgbClr val="000000"/>
                </a:solidFill>
              </a:rPr>
              <a:t>EPV deviation from the zonal mean</a:t>
            </a:r>
          </a:p>
          <a:p>
            <a:pPr algn="ctr"/>
            <a:endParaRPr lang="en-US" dirty="0">
              <a:solidFill>
                <a:srgbClr val="000000"/>
              </a:solidFill>
            </a:endParaRPr>
          </a:p>
          <a:p>
            <a:pPr algn="ctr"/>
            <a:r>
              <a:rPr lang="en-US" dirty="0">
                <a:solidFill>
                  <a:srgbClr val="000000"/>
                </a:solidFill>
              </a:rPr>
              <a:t>Potential temperature cross section</a:t>
            </a:r>
          </a:p>
        </p:txBody>
      </p:sp>
      <p:sp>
        <p:nvSpPr>
          <p:cNvPr id="9" name="TextBox 8">
            <a:extLst>
              <a:ext uri="{FF2B5EF4-FFF2-40B4-BE49-F238E27FC236}">
                <a16:creationId xmlns:a16="http://schemas.microsoft.com/office/drawing/2014/main" id="{D434119B-4D29-FF1F-C161-AA59DBC8A468}"/>
              </a:ext>
            </a:extLst>
          </p:cNvPr>
          <p:cNvSpPr txBox="1"/>
          <p:nvPr/>
        </p:nvSpPr>
        <p:spPr>
          <a:xfrm>
            <a:off x="5765409" y="3059668"/>
            <a:ext cx="1351935" cy="369332"/>
          </a:xfrm>
          <a:prstGeom prst="rect">
            <a:avLst/>
          </a:prstGeom>
          <a:noFill/>
        </p:spPr>
        <p:txBody>
          <a:bodyPr wrap="square" rtlCol="0">
            <a:spAutoFit/>
          </a:bodyPr>
          <a:lstStyle/>
          <a:p>
            <a:pPr algn="ctr"/>
            <a:r>
              <a:rPr lang="en-US" dirty="0">
                <a:solidFill>
                  <a:srgbClr val="000000"/>
                </a:solidFill>
              </a:rPr>
              <a:t>20—2 </a:t>
            </a:r>
            <a:r>
              <a:rPr lang="en-US" dirty="0" err="1">
                <a:solidFill>
                  <a:srgbClr val="000000"/>
                </a:solidFill>
              </a:rPr>
              <a:t>hPa</a:t>
            </a:r>
            <a:endParaRPr lang="en-US" dirty="0">
              <a:solidFill>
                <a:srgbClr val="000000"/>
              </a:solidFill>
            </a:endParaRPr>
          </a:p>
        </p:txBody>
      </p:sp>
      <p:cxnSp>
        <p:nvCxnSpPr>
          <p:cNvPr id="11" name="Straight Arrow Connector 10">
            <a:extLst>
              <a:ext uri="{FF2B5EF4-FFF2-40B4-BE49-F238E27FC236}">
                <a16:creationId xmlns:a16="http://schemas.microsoft.com/office/drawing/2014/main" id="{00E8F544-6C68-9615-73F1-10ADBA35DD76}"/>
              </a:ext>
            </a:extLst>
          </p:cNvPr>
          <p:cNvCxnSpPr/>
          <p:nvPr/>
        </p:nvCxnSpPr>
        <p:spPr>
          <a:xfrm flipV="1">
            <a:off x="6096000" y="2142981"/>
            <a:ext cx="0" cy="836193"/>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9D5331F-0688-BF05-6B5E-DC00A039F0FD}"/>
              </a:ext>
            </a:extLst>
          </p:cNvPr>
          <p:cNvCxnSpPr>
            <a:cxnSpLocks/>
          </p:cNvCxnSpPr>
          <p:nvPr/>
        </p:nvCxnSpPr>
        <p:spPr>
          <a:xfrm>
            <a:off x="6091083" y="3529569"/>
            <a:ext cx="4917" cy="1166554"/>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8A6B780-2B9A-12B6-053F-899496C01734}"/>
              </a:ext>
            </a:extLst>
          </p:cNvPr>
          <p:cNvSpPr txBox="1"/>
          <p:nvPr/>
        </p:nvSpPr>
        <p:spPr>
          <a:xfrm>
            <a:off x="2035277" y="3743514"/>
            <a:ext cx="811161" cy="369332"/>
          </a:xfrm>
          <a:prstGeom prst="rect">
            <a:avLst/>
          </a:prstGeom>
          <a:noFill/>
        </p:spPr>
        <p:txBody>
          <a:bodyPr wrap="square" rtlCol="0">
            <a:spAutoFit/>
          </a:bodyPr>
          <a:lstStyle/>
          <a:p>
            <a:pPr algn="ctr"/>
            <a:r>
              <a:rPr lang="en-US" b="1" dirty="0">
                <a:solidFill>
                  <a:srgbClr val="000000"/>
                </a:solidFill>
              </a:rPr>
              <a:t>850K</a:t>
            </a:r>
          </a:p>
        </p:txBody>
      </p:sp>
      <p:sp>
        <p:nvSpPr>
          <p:cNvPr id="17" name="TextBox 16">
            <a:extLst>
              <a:ext uri="{FF2B5EF4-FFF2-40B4-BE49-F238E27FC236}">
                <a16:creationId xmlns:a16="http://schemas.microsoft.com/office/drawing/2014/main" id="{267B4393-13D1-37A9-240A-3EA898CA2414}"/>
              </a:ext>
            </a:extLst>
          </p:cNvPr>
          <p:cNvSpPr txBox="1"/>
          <p:nvPr/>
        </p:nvSpPr>
        <p:spPr>
          <a:xfrm>
            <a:off x="1386348" y="5695717"/>
            <a:ext cx="648929" cy="374664"/>
          </a:xfrm>
          <a:prstGeom prst="rect">
            <a:avLst/>
          </a:prstGeom>
          <a:noFill/>
        </p:spPr>
        <p:txBody>
          <a:bodyPr wrap="square" rtlCol="0">
            <a:spAutoFit/>
          </a:bodyPr>
          <a:lstStyle/>
          <a:p>
            <a:pPr algn="ctr"/>
            <a:r>
              <a:rPr lang="en-US" b="1" dirty="0">
                <a:solidFill>
                  <a:srgbClr val="000000"/>
                </a:solidFill>
              </a:rPr>
              <a:t>70N</a:t>
            </a:r>
          </a:p>
        </p:txBody>
      </p:sp>
      <p:sp>
        <p:nvSpPr>
          <p:cNvPr id="18" name="TextBox 17">
            <a:extLst>
              <a:ext uri="{FF2B5EF4-FFF2-40B4-BE49-F238E27FC236}">
                <a16:creationId xmlns:a16="http://schemas.microsoft.com/office/drawing/2014/main" id="{4E427429-134A-B377-FCE7-4E7A3AC68C18}"/>
              </a:ext>
            </a:extLst>
          </p:cNvPr>
          <p:cNvSpPr txBox="1"/>
          <p:nvPr/>
        </p:nvSpPr>
        <p:spPr>
          <a:xfrm>
            <a:off x="4753896" y="5719260"/>
            <a:ext cx="648929" cy="374664"/>
          </a:xfrm>
          <a:prstGeom prst="rect">
            <a:avLst/>
          </a:prstGeom>
          <a:noFill/>
        </p:spPr>
        <p:txBody>
          <a:bodyPr wrap="square" rtlCol="0">
            <a:spAutoFit/>
          </a:bodyPr>
          <a:lstStyle/>
          <a:p>
            <a:pPr algn="ctr"/>
            <a:r>
              <a:rPr lang="en-US" b="1" dirty="0">
                <a:solidFill>
                  <a:srgbClr val="000000"/>
                </a:solidFill>
              </a:rPr>
              <a:t>90N</a:t>
            </a:r>
          </a:p>
        </p:txBody>
      </p:sp>
      <p:sp>
        <p:nvSpPr>
          <p:cNvPr id="19" name="TextBox 18">
            <a:extLst>
              <a:ext uri="{FF2B5EF4-FFF2-40B4-BE49-F238E27FC236}">
                <a16:creationId xmlns:a16="http://schemas.microsoft.com/office/drawing/2014/main" id="{8DD7579A-806F-5BB6-F650-710D070F5772}"/>
              </a:ext>
            </a:extLst>
          </p:cNvPr>
          <p:cNvSpPr txBox="1"/>
          <p:nvPr/>
        </p:nvSpPr>
        <p:spPr>
          <a:xfrm>
            <a:off x="108142" y="5126267"/>
            <a:ext cx="1112667" cy="369332"/>
          </a:xfrm>
          <a:prstGeom prst="rect">
            <a:avLst/>
          </a:prstGeom>
          <a:noFill/>
        </p:spPr>
        <p:txBody>
          <a:bodyPr wrap="square" rtlCol="0">
            <a:spAutoFit/>
          </a:bodyPr>
          <a:lstStyle/>
          <a:p>
            <a:pPr algn="ctr"/>
            <a:r>
              <a:rPr lang="en-US" b="1" dirty="0">
                <a:solidFill>
                  <a:srgbClr val="000000"/>
                </a:solidFill>
              </a:rPr>
              <a:t>30 </a:t>
            </a:r>
            <a:r>
              <a:rPr lang="en-US" b="1" dirty="0" err="1">
                <a:solidFill>
                  <a:srgbClr val="000000"/>
                </a:solidFill>
              </a:rPr>
              <a:t>hPa</a:t>
            </a:r>
            <a:endParaRPr lang="en-US" b="1" dirty="0">
              <a:solidFill>
                <a:srgbClr val="000000"/>
              </a:solidFill>
            </a:endParaRPr>
          </a:p>
        </p:txBody>
      </p:sp>
      <p:sp>
        <p:nvSpPr>
          <p:cNvPr id="20" name="TextBox 19">
            <a:extLst>
              <a:ext uri="{FF2B5EF4-FFF2-40B4-BE49-F238E27FC236}">
                <a16:creationId xmlns:a16="http://schemas.microsoft.com/office/drawing/2014/main" id="{FC831A6D-00F2-E030-C804-6E08CAB3B953}"/>
              </a:ext>
            </a:extLst>
          </p:cNvPr>
          <p:cNvSpPr txBox="1"/>
          <p:nvPr/>
        </p:nvSpPr>
        <p:spPr>
          <a:xfrm>
            <a:off x="174547" y="2142981"/>
            <a:ext cx="1112667" cy="369332"/>
          </a:xfrm>
          <a:prstGeom prst="rect">
            <a:avLst/>
          </a:prstGeom>
          <a:noFill/>
        </p:spPr>
        <p:txBody>
          <a:bodyPr wrap="square" rtlCol="0">
            <a:spAutoFit/>
          </a:bodyPr>
          <a:lstStyle/>
          <a:p>
            <a:pPr algn="ctr"/>
            <a:r>
              <a:rPr lang="en-US" b="1" dirty="0">
                <a:solidFill>
                  <a:srgbClr val="000000"/>
                </a:solidFill>
              </a:rPr>
              <a:t>2 </a:t>
            </a:r>
            <a:r>
              <a:rPr lang="en-US" b="1" dirty="0" err="1">
                <a:solidFill>
                  <a:srgbClr val="000000"/>
                </a:solidFill>
              </a:rPr>
              <a:t>hPa</a:t>
            </a:r>
            <a:endParaRPr lang="en-US" b="1" dirty="0">
              <a:solidFill>
                <a:srgbClr val="000000"/>
              </a:solidFill>
            </a:endParaRPr>
          </a:p>
        </p:txBody>
      </p:sp>
      <p:sp>
        <p:nvSpPr>
          <p:cNvPr id="21" name="TextBox 20">
            <a:extLst>
              <a:ext uri="{FF2B5EF4-FFF2-40B4-BE49-F238E27FC236}">
                <a16:creationId xmlns:a16="http://schemas.microsoft.com/office/drawing/2014/main" id="{E38734C0-79AA-8892-0AAB-5358C97E8E4F}"/>
              </a:ext>
            </a:extLst>
          </p:cNvPr>
          <p:cNvSpPr txBox="1"/>
          <p:nvPr/>
        </p:nvSpPr>
        <p:spPr>
          <a:xfrm>
            <a:off x="108142" y="4718619"/>
            <a:ext cx="1112667" cy="369332"/>
          </a:xfrm>
          <a:prstGeom prst="rect">
            <a:avLst/>
          </a:prstGeom>
          <a:noFill/>
        </p:spPr>
        <p:txBody>
          <a:bodyPr wrap="square" rtlCol="0">
            <a:spAutoFit/>
          </a:bodyPr>
          <a:lstStyle/>
          <a:p>
            <a:pPr algn="ctr"/>
            <a:r>
              <a:rPr lang="en-US" b="1" dirty="0">
                <a:solidFill>
                  <a:srgbClr val="000000"/>
                </a:solidFill>
              </a:rPr>
              <a:t>20 </a:t>
            </a:r>
            <a:r>
              <a:rPr lang="en-US" b="1" dirty="0" err="1">
                <a:solidFill>
                  <a:srgbClr val="000000"/>
                </a:solidFill>
              </a:rPr>
              <a:t>hPa</a:t>
            </a:r>
            <a:endParaRPr lang="en-US" b="1" dirty="0">
              <a:solidFill>
                <a:srgbClr val="000000"/>
              </a:solidFill>
            </a:endParaRPr>
          </a:p>
        </p:txBody>
      </p:sp>
      <p:sp>
        <p:nvSpPr>
          <p:cNvPr id="22" name="TextBox 21">
            <a:extLst>
              <a:ext uri="{FF2B5EF4-FFF2-40B4-BE49-F238E27FC236}">
                <a16:creationId xmlns:a16="http://schemas.microsoft.com/office/drawing/2014/main" id="{4537B0F5-AEA8-446E-47BD-44599AE4A3FB}"/>
              </a:ext>
            </a:extLst>
          </p:cNvPr>
          <p:cNvSpPr txBox="1"/>
          <p:nvPr/>
        </p:nvSpPr>
        <p:spPr>
          <a:xfrm>
            <a:off x="108142" y="3917628"/>
            <a:ext cx="1112667" cy="369332"/>
          </a:xfrm>
          <a:prstGeom prst="rect">
            <a:avLst/>
          </a:prstGeom>
          <a:noFill/>
        </p:spPr>
        <p:txBody>
          <a:bodyPr wrap="square" rtlCol="0">
            <a:spAutoFit/>
          </a:bodyPr>
          <a:lstStyle/>
          <a:p>
            <a:pPr algn="ctr"/>
            <a:r>
              <a:rPr lang="en-US" b="1" dirty="0">
                <a:solidFill>
                  <a:srgbClr val="000000"/>
                </a:solidFill>
              </a:rPr>
              <a:t>10 </a:t>
            </a:r>
            <a:r>
              <a:rPr lang="en-US" b="1" dirty="0" err="1">
                <a:solidFill>
                  <a:srgbClr val="000000"/>
                </a:solidFill>
              </a:rPr>
              <a:t>hPa</a:t>
            </a:r>
            <a:endParaRPr lang="en-US" b="1" dirty="0">
              <a:solidFill>
                <a:srgbClr val="000000"/>
              </a:solidFill>
            </a:endParaRPr>
          </a:p>
        </p:txBody>
      </p:sp>
      <p:sp>
        <p:nvSpPr>
          <p:cNvPr id="23" name="TextBox 22">
            <a:extLst>
              <a:ext uri="{FF2B5EF4-FFF2-40B4-BE49-F238E27FC236}">
                <a16:creationId xmlns:a16="http://schemas.microsoft.com/office/drawing/2014/main" id="{642E53FE-631B-CF2B-9215-0C772767919D}"/>
              </a:ext>
            </a:extLst>
          </p:cNvPr>
          <p:cNvSpPr txBox="1"/>
          <p:nvPr/>
        </p:nvSpPr>
        <p:spPr>
          <a:xfrm>
            <a:off x="174547" y="1340988"/>
            <a:ext cx="1112667" cy="369332"/>
          </a:xfrm>
          <a:prstGeom prst="rect">
            <a:avLst/>
          </a:prstGeom>
          <a:noFill/>
        </p:spPr>
        <p:txBody>
          <a:bodyPr wrap="square" rtlCol="0">
            <a:spAutoFit/>
          </a:bodyPr>
          <a:lstStyle/>
          <a:p>
            <a:pPr algn="ctr"/>
            <a:r>
              <a:rPr lang="en-US" b="1" dirty="0">
                <a:solidFill>
                  <a:srgbClr val="000000"/>
                </a:solidFill>
              </a:rPr>
              <a:t>1 </a:t>
            </a:r>
            <a:r>
              <a:rPr lang="en-US" b="1" dirty="0" err="1">
                <a:solidFill>
                  <a:srgbClr val="000000"/>
                </a:solidFill>
              </a:rPr>
              <a:t>hPa</a:t>
            </a:r>
            <a:endParaRPr lang="en-US" b="1" dirty="0">
              <a:solidFill>
                <a:srgbClr val="000000"/>
              </a:solidFill>
            </a:endParaRPr>
          </a:p>
        </p:txBody>
      </p:sp>
    </p:spTree>
    <p:extLst>
      <p:ext uri="{BB962C8B-B14F-4D97-AF65-F5344CB8AC3E}">
        <p14:creationId xmlns:p14="http://schemas.microsoft.com/office/powerpoint/2010/main" val="3126882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F0E8E218-2471-AD31-2516-04D55EF0C0A0}"/>
              </a:ext>
            </a:extLst>
          </p:cNvPr>
          <p:cNvPicPr>
            <a:picLocks noChangeAspect="1"/>
          </p:cNvPicPr>
          <p:nvPr/>
        </p:nvPicPr>
        <p:blipFill>
          <a:blip r:embed="rId3"/>
          <a:stretch>
            <a:fillRect/>
          </a:stretch>
        </p:blipFill>
        <p:spPr>
          <a:xfrm>
            <a:off x="1055269" y="1342719"/>
            <a:ext cx="4710140" cy="4373702"/>
          </a:xfrm>
          <a:prstGeom prst="rect">
            <a:avLst/>
          </a:prstGeom>
        </p:spPr>
      </p:pic>
      <p:sp>
        <p:nvSpPr>
          <p:cNvPr id="3" name="TextBox 2">
            <a:extLst>
              <a:ext uri="{FF2B5EF4-FFF2-40B4-BE49-F238E27FC236}">
                <a16:creationId xmlns:a16="http://schemas.microsoft.com/office/drawing/2014/main" id="{E192BB5D-22B1-1904-75DB-90439F9394BC}"/>
              </a:ext>
            </a:extLst>
          </p:cNvPr>
          <p:cNvSpPr txBox="1"/>
          <p:nvPr/>
        </p:nvSpPr>
        <p:spPr>
          <a:xfrm>
            <a:off x="5765409" y="3059668"/>
            <a:ext cx="1351935" cy="369332"/>
          </a:xfrm>
          <a:prstGeom prst="rect">
            <a:avLst/>
          </a:prstGeom>
          <a:noFill/>
        </p:spPr>
        <p:txBody>
          <a:bodyPr wrap="square" rtlCol="0">
            <a:spAutoFit/>
          </a:bodyPr>
          <a:lstStyle/>
          <a:p>
            <a:pPr algn="ctr"/>
            <a:r>
              <a:rPr lang="en-US" dirty="0">
                <a:solidFill>
                  <a:srgbClr val="000000"/>
                </a:solidFill>
              </a:rPr>
              <a:t>20—2 </a:t>
            </a:r>
            <a:r>
              <a:rPr lang="en-US" dirty="0" err="1">
                <a:solidFill>
                  <a:srgbClr val="000000"/>
                </a:solidFill>
              </a:rPr>
              <a:t>hPa</a:t>
            </a:r>
            <a:endParaRPr lang="en-US" dirty="0">
              <a:solidFill>
                <a:srgbClr val="000000"/>
              </a:solidFill>
            </a:endParaRPr>
          </a:p>
        </p:txBody>
      </p:sp>
      <p:cxnSp>
        <p:nvCxnSpPr>
          <p:cNvPr id="6" name="Straight Arrow Connector 5">
            <a:extLst>
              <a:ext uri="{FF2B5EF4-FFF2-40B4-BE49-F238E27FC236}">
                <a16:creationId xmlns:a16="http://schemas.microsoft.com/office/drawing/2014/main" id="{87EE7094-8519-901E-5264-21EE3154088E}"/>
              </a:ext>
            </a:extLst>
          </p:cNvPr>
          <p:cNvCxnSpPr/>
          <p:nvPr/>
        </p:nvCxnSpPr>
        <p:spPr>
          <a:xfrm flipV="1">
            <a:off x="6096000" y="2142981"/>
            <a:ext cx="0" cy="836193"/>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844E4B1-3FFB-DF3A-A45A-85027ED92B57}"/>
              </a:ext>
            </a:extLst>
          </p:cNvPr>
          <p:cNvCxnSpPr>
            <a:cxnSpLocks/>
          </p:cNvCxnSpPr>
          <p:nvPr/>
        </p:nvCxnSpPr>
        <p:spPr>
          <a:xfrm>
            <a:off x="6091083" y="3529569"/>
            <a:ext cx="4917" cy="1166554"/>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C722E2-F590-3A1A-AD5F-94F1B4493D71}"/>
              </a:ext>
            </a:extLst>
          </p:cNvPr>
          <p:cNvSpPr txBox="1"/>
          <p:nvPr/>
        </p:nvSpPr>
        <p:spPr>
          <a:xfrm>
            <a:off x="2035277" y="3743514"/>
            <a:ext cx="811161" cy="369332"/>
          </a:xfrm>
          <a:prstGeom prst="rect">
            <a:avLst/>
          </a:prstGeom>
          <a:noFill/>
        </p:spPr>
        <p:txBody>
          <a:bodyPr wrap="square" rtlCol="0">
            <a:spAutoFit/>
          </a:bodyPr>
          <a:lstStyle/>
          <a:p>
            <a:pPr algn="ctr"/>
            <a:r>
              <a:rPr lang="en-US" b="1" dirty="0">
                <a:solidFill>
                  <a:srgbClr val="000000"/>
                </a:solidFill>
              </a:rPr>
              <a:t>850K</a:t>
            </a:r>
          </a:p>
        </p:txBody>
      </p:sp>
      <p:sp>
        <p:nvSpPr>
          <p:cNvPr id="9" name="TextBox 8">
            <a:extLst>
              <a:ext uri="{FF2B5EF4-FFF2-40B4-BE49-F238E27FC236}">
                <a16:creationId xmlns:a16="http://schemas.microsoft.com/office/drawing/2014/main" id="{B04EAF38-29EE-534E-84C5-C9BEE746C363}"/>
              </a:ext>
            </a:extLst>
          </p:cNvPr>
          <p:cNvSpPr txBox="1"/>
          <p:nvPr/>
        </p:nvSpPr>
        <p:spPr>
          <a:xfrm>
            <a:off x="1386348" y="5695717"/>
            <a:ext cx="648929" cy="374664"/>
          </a:xfrm>
          <a:prstGeom prst="rect">
            <a:avLst/>
          </a:prstGeom>
          <a:noFill/>
        </p:spPr>
        <p:txBody>
          <a:bodyPr wrap="square" rtlCol="0">
            <a:spAutoFit/>
          </a:bodyPr>
          <a:lstStyle/>
          <a:p>
            <a:pPr algn="ctr"/>
            <a:r>
              <a:rPr lang="en-US" b="1" dirty="0">
                <a:solidFill>
                  <a:srgbClr val="000000"/>
                </a:solidFill>
              </a:rPr>
              <a:t>70N</a:t>
            </a:r>
          </a:p>
        </p:txBody>
      </p:sp>
      <p:sp>
        <p:nvSpPr>
          <p:cNvPr id="10" name="TextBox 9">
            <a:extLst>
              <a:ext uri="{FF2B5EF4-FFF2-40B4-BE49-F238E27FC236}">
                <a16:creationId xmlns:a16="http://schemas.microsoft.com/office/drawing/2014/main" id="{75DC6398-CFB7-9A61-D580-87A531F5EF77}"/>
              </a:ext>
            </a:extLst>
          </p:cNvPr>
          <p:cNvSpPr txBox="1"/>
          <p:nvPr/>
        </p:nvSpPr>
        <p:spPr>
          <a:xfrm>
            <a:off x="4753896" y="5719260"/>
            <a:ext cx="648929" cy="374664"/>
          </a:xfrm>
          <a:prstGeom prst="rect">
            <a:avLst/>
          </a:prstGeom>
          <a:noFill/>
        </p:spPr>
        <p:txBody>
          <a:bodyPr wrap="square" rtlCol="0">
            <a:spAutoFit/>
          </a:bodyPr>
          <a:lstStyle/>
          <a:p>
            <a:pPr algn="ctr"/>
            <a:r>
              <a:rPr lang="en-US" b="1" dirty="0">
                <a:solidFill>
                  <a:srgbClr val="000000"/>
                </a:solidFill>
              </a:rPr>
              <a:t>90N</a:t>
            </a:r>
          </a:p>
        </p:txBody>
      </p:sp>
      <p:sp>
        <p:nvSpPr>
          <p:cNvPr id="11" name="TextBox 10">
            <a:extLst>
              <a:ext uri="{FF2B5EF4-FFF2-40B4-BE49-F238E27FC236}">
                <a16:creationId xmlns:a16="http://schemas.microsoft.com/office/drawing/2014/main" id="{7DBFC0A6-0377-797D-735E-49C35FABAA3B}"/>
              </a:ext>
            </a:extLst>
          </p:cNvPr>
          <p:cNvSpPr txBox="1"/>
          <p:nvPr/>
        </p:nvSpPr>
        <p:spPr>
          <a:xfrm>
            <a:off x="108142" y="5126267"/>
            <a:ext cx="1112667" cy="369332"/>
          </a:xfrm>
          <a:prstGeom prst="rect">
            <a:avLst/>
          </a:prstGeom>
          <a:noFill/>
        </p:spPr>
        <p:txBody>
          <a:bodyPr wrap="square" rtlCol="0">
            <a:spAutoFit/>
          </a:bodyPr>
          <a:lstStyle/>
          <a:p>
            <a:pPr algn="ctr"/>
            <a:r>
              <a:rPr lang="en-US" b="1" dirty="0">
                <a:solidFill>
                  <a:srgbClr val="000000"/>
                </a:solidFill>
              </a:rPr>
              <a:t>30 </a:t>
            </a:r>
            <a:r>
              <a:rPr lang="en-US" b="1" dirty="0" err="1">
                <a:solidFill>
                  <a:srgbClr val="000000"/>
                </a:solidFill>
              </a:rPr>
              <a:t>hPa</a:t>
            </a:r>
            <a:endParaRPr lang="en-US" b="1" dirty="0">
              <a:solidFill>
                <a:srgbClr val="000000"/>
              </a:solidFill>
            </a:endParaRPr>
          </a:p>
        </p:txBody>
      </p:sp>
      <p:sp>
        <p:nvSpPr>
          <p:cNvPr id="12" name="TextBox 11">
            <a:extLst>
              <a:ext uri="{FF2B5EF4-FFF2-40B4-BE49-F238E27FC236}">
                <a16:creationId xmlns:a16="http://schemas.microsoft.com/office/drawing/2014/main" id="{191ED4A3-6E96-7CC1-4F0A-DD2E51DFB667}"/>
              </a:ext>
            </a:extLst>
          </p:cNvPr>
          <p:cNvSpPr txBox="1"/>
          <p:nvPr/>
        </p:nvSpPr>
        <p:spPr>
          <a:xfrm>
            <a:off x="174547" y="2142981"/>
            <a:ext cx="1112667" cy="369332"/>
          </a:xfrm>
          <a:prstGeom prst="rect">
            <a:avLst/>
          </a:prstGeom>
          <a:noFill/>
        </p:spPr>
        <p:txBody>
          <a:bodyPr wrap="square" rtlCol="0">
            <a:spAutoFit/>
          </a:bodyPr>
          <a:lstStyle/>
          <a:p>
            <a:pPr algn="ctr"/>
            <a:r>
              <a:rPr lang="en-US" b="1" dirty="0">
                <a:solidFill>
                  <a:srgbClr val="000000"/>
                </a:solidFill>
              </a:rPr>
              <a:t>2 </a:t>
            </a:r>
            <a:r>
              <a:rPr lang="en-US" b="1" dirty="0" err="1">
                <a:solidFill>
                  <a:srgbClr val="000000"/>
                </a:solidFill>
              </a:rPr>
              <a:t>hPa</a:t>
            </a:r>
            <a:endParaRPr lang="en-US" b="1" dirty="0">
              <a:solidFill>
                <a:srgbClr val="000000"/>
              </a:solidFill>
            </a:endParaRPr>
          </a:p>
        </p:txBody>
      </p:sp>
      <p:sp>
        <p:nvSpPr>
          <p:cNvPr id="13" name="TextBox 12">
            <a:extLst>
              <a:ext uri="{FF2B5EF4-FFF2-40B4-BE49-F238E27FC236}">
                <a16:creationId xmlns:a16="http://schemas.microsoft.com/office/drawing/2014/main" id="{755220DA-DBCB-06BD-2065-CDC8CDAA0DC8}"/>
              </a:ext>
            </a:extLst>
          </p:cNvPr>
          <p:cNvSpPr txBox="1"/>
          <p:nvPr/>
        </p:nvSpPr>
        <p:spPr>
          <a:xfrm>
            <a:off x="108142" y="4718619"/>
            <a:ext cx="1112667" cy="369332"/>
          </a:xfrm>
          <a:prstGeom prst="rect">
            <a:avLst/>
          </a:prstGeom>
          <a:noFill/>
        </p:spPr>
        <p:txBody>
          <a:bodyPr wrap="square" rtlCol="0">
            <a:spAutoFit/>
          </a:bodyPr>
          <a:lstStyle/>
          <a:p>
            <a:pPr algn="ctr"/>
            <a:r>
              <a:rPr lang="en-US" b="1" dirty="0">
                <a:solidFill>
                  <a:srgbClr val="000000"/>
                </a:solidFill>
              </a:rPr>
              <a:t>20 </a:t>
            </a:r>
            <a:r>
              <a:rPr lang="en-US" b="1" dirty="0" err="1">
                <a:solidFill>
                  <a:srgbClr val="000000"/>
                </a:solidFill>
              </a:rPr>
              <a:t>hPa</a:t>
            </a:r>
            <a:endParaRPr lang="en-US" b="1" dirty="0">
              <a:solidFill>
                <a:srgbClr val="000000"/>
              </a:solidFill>
            </a:endParaRPr>
          </a:p>
        </p:txBody>
      </p:sp>
      <p:sp>
        <p:nvSpPr>
          <p:cNvPr id="14" name="TextBox 13">
            <a:extLst>
              <a:ext uri="{FF2B5EF4-FFF2-40B4-BE49-F238E27FC236}">
                <a16:creationId xmlns:a16="http://schemas.microsoft.com/office/drawing/2014/main" id="{C3E9ED0C-1D85-512A-CD40-F665F694FA72}"/>
              </a:ext>
            </a:extLst>
          </p:cNvPr>
          <p:cNvSpPr txBox="1"/>
          <p:nvPr/>
        </p:nvSpPr>
        <p:spPr>
          <a:xfrm>
            <a:off x="108142" y="3917628"/>
            <a:ext cx="1112667" cy="369332"/>
          </a:xfrm>
          <a:prstGeom prst="rect">
            <a:avLst/>
          </a:prstGeom>
          <a:noFill/>
        </p:spPr>
        <p:txBody>
          <a:bodyPr wrap="square" rtlCol="0">
            <a:spAutoFit/>
          </a:bodyPr>
          <a:lstStyle/>
          <a:p>
            <a:pPr algn="ctr"/>
            <a:r>
              <a:rPr lang="en-US" b="1" dirty="0">
                <a:solidFill>
                  <a:srgbClr val="000000"/>
                </a:solidFill>
              </a:rPr>
              <a:t>10 </a:t>
            </a:r>
            <a:r>
              <a:rPr lang="en-US" b="1" dirty="0" err="1">
                <a:solidFill>
                  <a:srgbClr val="000000"/>
                </a:solidFill>
              </a:rPr>
              <a:t>hPa</a:t>
            </a:r>
            <a:endParaRPr lang="en-US" b="1" dirty="0">
              <a:solidFill>
                <a:srgbClr val="000000"/>
              </a:solidFill>
            </a:endParaRPr>
          </a:p>
        </p:txBody>
      </p:sp>
      <p:sp>
        <p:nvSpPr>
          <p:cNvPr id="15" name="TextBox 14">
            <a:extLst>
              <a:ext uri="{FF2B5EF4-FFF2-40B4-BE49-F238E27FC236}">
                <a16:creationId xmlns:a16="http://schemas.microsoft.com/office/drawing/2014/main" id="{891CF825-FE4D-8548-B03F-A64A7B8AE1AA}"/>
              </a:ext>
            </a:extLst>
          </p:cNvPr>
          <p:cNvSpPr txBox="1"/>
          <p:nvPr/>
        </p:nvSpPr>
        <p:spPr>
          <a:xfrm>
            <a:off x="174547" y="1340988"/>
            <a:ext cx="1112667" cy="369332"/>
          </a:xfrm>
          <a:prstGeom prst="rect">
            <a:avLst/>
          </a:prstGeom>
          <a:noFill/>
        </p:spPr>
        <p:txBody>
          <a:bodyPr wrap="square" rtlCol="0">
            <a:spAutoFit/>
          </a:bodyPr>
          <a:lstStyle/>
          <a:p>
            <a:pPr algn="ctr"/>
            <a:r>
              <a:rPr lang="en-US" b="1" dirty="0">
                <a:solidFill>
                  <a:srgbClr val="000000"/>
                </a:solidFill>
              </a:rPr>
              <a:t>1 </a:t>
            </a:r>
            <a:r>
              <a:rPr lang="en-US" b="1" dirty="0" err="1">
                <a:solidFill>
                  <a:srgbClr val="000000"/>
                </a:solidFill>
              </a:rPr>
              <a:t>hPa</a:t>
            </a:r>
            <a:endParaRPr lang="en-US" b="1" dirty="0">
              <a:solidFill>
                <a:srgbClr val="000000"/>
              </a:solidFill>
            </a:endParaRPr>
          </a:p>
        </p:txBody>
      </p:sp>
      <p:sp>
        <p:nvSpPr>
          <p:cNvPr id="18" name="TextBox 17">
            <a:extLst>
              <a:ext uri="{FF2B5EF4-FFF2-40B4-BE49-F238E27FC236}">
                <a16:creationId xmlns:a16="http://schemas.microsoft.com/office/drawing/2014/main" id="{2FDC5BF1-FB33-B7F6-CF1A-3307D9A52D12}"/>
              </a:ext>
            </a:extLst>
          </p:cNvPr>
          <p:cNvSpPr txBox="1"/>
          <p:nvPr/>
        </p:nvSpPr>
        <p:spPr>
          <a:xfrm>
            <a:off x="509656" y="316970"/>
            <a:ext cx="10904931" cy="523220"/>
          </a:xfrm>
          <a:prstGeom prst="rect">
            <a:avLst/>
          </a:prstGeom>
          <a:noFill/>
        </p:spPr>
        <p:txBody>
          <a:bodyPr wrap="square" rtlCol="0">
            <a:spAutoFit/>
          </a:bodyPr>
          <a:lstStyle/>
          <a:p>
            <a:r>
              <a:rPr lang="en-US" sz="2800" b="1" dirty="0">
                <a:solidFill>
                  <a:srgbClr val="000000"/>
                </a:solidFill>
              </a:rPr>
              <a:t> The zonal wind gradient is strong at the center of the PV eddy.</a:t>
            </a:r>
          </a:p>
        </p:txBody>
      </p:sp>
      <p:sp>
        <p:nvSpPr>
          <p:cNvPr id="19" name="TextBox 18">
            <a:extLst>
              <a:ext uri="{FF2B5EF4-FFF2-40B4-BE49-F238E27FC236}">
                <a16:creationId xmlns:a16="http://schemas.microsoft.com/office/drawing/2014/main" id="{A469C9F2-1939-2156-4028-EDCF1E6E498F}"/>
              </a:ext>
            </a:extLst>
          </p:cNvPr>
          <p:cNvSpPr txBox="1"/>
          <p:nvPr/>
        </p:nvSpPr>
        <p:spPr>
          <a:xfrm>
            <a:off x="7084141" y="1681316"/>
            <a:ext cx="4596581" cy="923330"/>
          </a:xfrm>
          <a:prstGeom prst="rect">
            <a:avLst/>
          </a:prstGeom>
          <a:noFill/>
        </p:spPr>
        <p:txBody>
          <a:bodyPr wrap="square" rtlCol="0">
            <a:spAutoFit/>
          </a:bodyPr>
          <a:lstStyle/>
          <a:p>
            <a:r>
              <a:rPr lang="en-US" dirty="0">
                <a:solidFill>
                  <a:srgbClr val="000000"/>
                </a:solidFill>
              </a:rPr>
              <a:t>Zonal wind deviation from the zonal mean</a:t>
            </a:r>
          </a:p>
          <a:p>
            <a:endParaRPr lang="en-US" dirty="0">
              <a:solidFill>
                <a:srgbClr val="000000"/>
              </a:solidFill>
            </a:endParaRPr>
          </a:p>
          <a:p>
            <a:r>
              <a:rPr lang="en-US" dirty="0">
                <a:solidFill>
                  <a:srgbClr val="000000"/>
                </a:solidFill>
              </a:rPr>
              <a:t>Temperature deviation from zonal mean</a:t>
            </a:r>
          </a:p>
        </p:txBody>
      </p:sp>
    </p:spTree>
    <p:extLst>
      <p:ext uri="{BB962C8B-B14F-4D97-AF65-F5344CB8AC3E}">
        <p14:creationId xmlns:p14="http://schemas.microsoft.com/office/powerpoint/2010/main" val="3034882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3CAEA7A0-7C82-A5DC-C7C8-BB53EAAD2EBC}"/>
              </a:ext>
            </a:extLst>
          </p:cNvPr>
          <p:cNvPicPr>
            <a:picLocks noChangeAspect="1"/>
          </p:cNvPicPr>
          <p:nvPr/>
        </p:nvPicPr>
        <p:blipFill>
          <a:blip r:embed="rId3"/>
          <a:stretch>
            <a:fillRect/>
          </a:stretch>
        </p:blipFill>
        <p:spPr>
          <a:xfrm>
            <a:off x="2210325" y="1342411"/>
            <a:ext cx="3158088" cy="4421324"/>
          </a:xfrm>
          <a:prstGeom prst="rect">
            <a:avLst/>
          </a:prstGeom>
        </p:spPr>
      </p:pic>
      <p:sp>
        <p:nvSpPr>
          <p:cNvPr id="5" name="TextBox 4">
            <a:extLst>
              <a:ext uri="{FF2B5EF4-FFF2-40B4-BE49-F238E27FC236}">
                <a16:creationId xmlns:a16="http://schemas.microsoft.com/office/drawing/2014/main" id="{1BD10662-32B8-87CF-B30B-5917FAB1F295}"/>
              </a:ext>
            </a:extLst>
          </p:cNvPr>
          <p:cNvSpPr txBox="1"/>
          <p:nvPr/>
        </p:nvSpPr>
        <p:spPr>
          <a:xfrm>
            <a:off x="6096000" y="1729205"/>
            <a:ext cx="4044876" cy="1200329"/>
          </a:xfrm>
          <a:prstGeom prst="rect">
            <a:avLst/>
          </a:prstGeom>
          <a:noFill/>
        </p:spPr>
        <p:txBody>
          <a:bodyPr wrap="square" rtlCol="0">
            <a:spAutoFit/>
          </a:bodyPr>
          <a:lstStyle/>
          <a:p>
            <a:r>
              <a:rPr lang="en-US" b="1" dirty="0">
                <a:solidFill>
                  <a:srgbClr val="000000"/>
                </a:solidFill>
              </a:rPr>
              <a:t>11 to 27 January 2022</a:t>
            </a:r>
          </a:p>
          <a:p>
            <a:endParaRPr lang="en-US" dirty="0">
              <a:solidFill>
                <a:srgbClr val="000000"/>
              </a:solidFill>
            </a:endParaRPr>
          </a:p>
          <a:p>
            <a:r>
              <a:rPr lang="en-US" dirty="0">
                <a:solidFill>
                  <a:srgbClr val="000000"/>
                </a:solidFill>
              </a:rPr>
              <a:t>Minimum Value of Ozone Increases in the NH Polar Region</a:t>
            </a:r>
          </a:p>
        </p:txBody>
      </p:sp>
      <p:sp>
        <p:nvSpPr>
          <p:cNvPr id="7" name="TextBox 6">
            <a:extLst>
              <a:ext uri="{FF2B5EF4-FFF2-40B4-BE49-F238E27FC236}">
                <a16:creationId xmlns:a16="http://schemas.microsoft.com/office/drawing/2014/main" id="{5A77A491-B0BB-E812-9A61-9D8494EE3313}"/>
              </a:ext>
            </a:extLst>
          </p:cNvPr>
          <p:cNvSpPr txBox="1"/>
          <p:nvPr/>
        </p:nvSpPr>
        <p:spPr>
          <a:xfrm>
            <a:off x="509656" y="316970"/>
            <a:ext cx="10269551" cy="954107"/>
          </a:xfrm>
          <a:prstGeom prst="rect">
            <a:avLst/>
          </a:prstGeom>
          <a:noFill/>
        </p:spPr>
        <p:txBody>
          <a:bodyPr wrap="square" rtlCol="0">
            <a:spAutoFit/>
          </a:bodyPr>
          <a:lstStyle/>
          <a:p>
            <a:r>
              <a:rPr lang="en-US" sz="2800" b="1" dirty="0">
                <a:solidFill>
                  <a:srgbClr val="000000"/>
                </a:solidFill>
              </a:rPr>
              <a:t>Mixing may have increased polar ozone in the upper stratosphere</a:t>
            </a:r>
          </a:p>
        </p:txBody>
      </p:sp>
      <p:sp>
        <p:nvSpPr>
          <p:cNvPr id="8" name="Right Arrow 7">
            <a:extLst>
              <a:ext uri="{FF2B5EF4-FFF2-40B4-BE49-F238E27FC236}">
                <a16:creationId xmlns:a16="http://schemas.microsoft.com/office/drawing/2014/main" id="{632BB819-59A6-C8B3-480E-29A5EAFE2B2A}"/>
              </a:ext>
            </a:extLst>
          </p:cNvPr>
          <p:cNvSpPr/>
          <p:nvPr/>
        </p:nvSpPr>
        <p:spPr>
          <a:xfrm>
            <a:off x="4409767" y="2521974"/>
            <a:ext cx="309716" cy="250723"/>
          </a:xfrm>
          <a:prstGeom prst="rightArrow">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527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D7F7D4-7932-B2E3-1986-EC7304484764}"/>
              </a:ext>
            </a:extLst>
          </p:cNvPr>
          <p:cNvSpPr txBox="1"/>
          <p:nvPr/>
        </p:nvSpPr>
        <p:spPr>
          <a:xfrm>
            <a:off x="4324087" y="1590223"/>
            <a:ext cx="7068261" cy="4014164"/>
          </a:xfrm>
          <a:prstGeom prst="rect">
            <a:avLst/>
          </a:prstGeom>
          <a:noFill/>
          <a:ln w="12700">
            <a:solidFill>
              <a:srgbClr val="000000"/>
            </a:solidFill>
          </a:ln>
        </p:spPr>
        <p:txBody>
          <a:bodyPr wrap="square" rtlCol="0">
            <a:spAutoFit/>
          </a:bodyPr>
          <a:lstStyle/>
          <a:p>
            <a:r>
              <a:rPr lang="en-US" b="1" dirty="0">
                <a:solidFill>
                  <a:srgbClr val="000000"/>
                </a:solidFill>
              </a:rPr>
              <a:t>Gravity Waves breaking </a:t>
            </a:r>
            <a:r>
              <a:rPr lang="en-US" dirty="0">
                <a:solidFill>
                  <a:srgbClr val="000000"/>
                </a:solidFill>
              </a:rPr>
              <a:t>in the middle stratosphere (~10 </a:t>
            </a:r>
            <a:r>
              <a:rPr lang="en-US" dirty="0" err="1">
                <a:solidFill>
                  <a:srgbClr val="000000"/>
                </a:solidFill>
              </a:rPr>
              <a:t>hPa</a:t>
            </a:r>
            <a:r>
              <a:rPr lang="en-US" dirty="0">
                <a:solidFill>
                  <a:srgbClr val="000000"/>
                </a:solidFill>
              </a:rPr>
              <a:t>) can disturb the polar vortex edge, creating high and low EPV values.</a:t>
            </a:r>
          </a:p>
          <a:p>
            <a:endParaRPr lang="en-US" dirty="0">
              <a:solidFill>
                <a:srgbClr val="000000"/>
              </a:solidFill>
            </a:endParaRPr>
          </a:p>
          <a:p>
            <a:endParaRPr lang="en-US" dirty="0">
              <a:solidFill>
                <a:srgbClr val="000000"/>
              </a:solidFill>
            </a:endParaRPr>
          </a:p>
          <a:p>
            <a:r>
              <a:rPr lang="en-US" dirty="0">
                <a:solidFill>
                  <a:srgbClr val="000000"/>
                </a:solidFill>
              </a:rPr>
              <a:t>If widespread the GW breaking can create significant </a:t>
            </a:r>
            <a:r>
              <a:rPr lang="en-US" b="1" dirty="0">
                <a:solidFill>
                  <a:srgbClr val="000000"/>
                </a:solidFill>
              </a:rPr>
              <a:t>EPV disturbances</a:t>
            </a:r>
            <a:r>
              <a:rPr lang="en-US" dirty="0">
                <a:solidFill>
                  <a:srgbClr val="000000"/>
                </a:solidFill>
              </a:rPr>
              <a:t> along the vortex edge.</a:t>
            </a:r>
          </a:p>
          <a:p>
            <a:endParaRPr lang="en-US" dirty="0">
              <a:solidFill>
                <a:srgbClr val="000000"/>
              </a:solidFill>
            </a:endParaRPr>
          </a:p>
          <a:p>
            <a:endParaRPr lang="en-US" dirty="0">
              <a:solidFill>
                <a:srgbClr val="000000"/>
              </a:solidFill>
            </a:endParaRPr>
          </a:p>
          <a:p>
            <a:r>
              <a:rPr lang="en-US" dirty="0">
                <a:solidFill>
                  <a:srgbClr val="000000"/>
                </a:solidFill>
              </a:rPr>
              <a:t>If </a:t>
            </a:r>
            <a:r>
              <a:rPr lang="en-US" b="1" dirty="0">
                <a:solidFill>
                  <a:srgbClr val="000000"/>
                </a:solidFill>
              </a:rPr>
              <a:t>unstable</a:t>
            </a:r>
            <a:r>
              <a:rPr lang="en-US" dirty="0">
                <a:solidFill>
                  <a:srgbClr val="000000"/>
                </a:solidFill>
              </a:rPr>
              <a:t>, the perturbed EPV can lead to the formation </a:t>
            </a:r>
            <a:r>
              <a:rPr lang="en-US" b="1" dirty="0">
                <a:solidFill>
                  <a:srgbClr val="000000"/>
                </a:solidFill>
              </a:rPr>
              <a:t>of small vortices</a:t>
            </a:r>
            <a:r>
              <a:rPr lang="en-US" dirty="0">
                <a:solidFill>
                  <a:srgbClr val="000000"/>
                </a:solidFill>
              </a:rPr>
              <a:t> along the edge of the polar vortex.</a:t>
            </a:r>
          </a:p>
          <a:p>
            <a:endParaRPr lang="en-US" dirty="0">
              <a:solidFill>
                <a:srgbClr val="000000"/>
              </a:solidFill>
            </a:endParaRPr>
          </a:p>
          <a:p>
            <a:endParaRPr lang="en-US" dirty="0">
              <a:solidFill>
                <a:srgbClr val="000000"/>
              </a:solidFill>
            </a:endParaRPr>
          </a:p>
          <a:p>
            <a:r>
              <a:rPr lang="en-US" dirty="0">
                <a:solidFill>
                  <a:srgbClr val="000000"/>
                </a:solidFill>
              </a:rPr>
              <a:t>These vortices can potentially lead </a:t>
            </a:r>
            <a:r>
              <a:rPr lang="en-US" b="1" dirty="0">
                <a:solidFill>
                  <a:srgbClr val="000000"/>
                </a:solidFill>
              </a:rPr>
              <a:t>to increased mixing </a:t>
            </a:r>
            <a:r>
              <a:rPr lang="en-US" dirty="0">
                <a:solidFill>
                  <a:srgbClr val="000000"/>
                </a:solidFill>
              </a:rPr>
              <a:t>of trace gases into the polar vortex.</a:t>
            </a:r>
          </a:p>
        </p:txBody>
      </p:sp>
      <p:grpSp>
        <p:nvGrpSpPr>
          <p:cNvPr id="12" name="Group 11">
            <a:extLst>
              <a:ext uri="{FF2B5EF4-FFF2-40B4-BE49-F238E27FC236}">
                <a16:creationId xmlns:a16="http://schemas.microsoft.com/office/drawing/2014/main" id="{690E77A4-465C-0AA0-6BC6-3FD258526579}"/>
              </a:ext>
            </a:extLst>
          </p:cNvPr>
          <p:cNvGrpSpPr/>
          <p:nvPr/>
        </p:nvGrpSpPr>
        <p:grpSpPr>
          <a:xfrm>
            <a:off x="799652" y="2064310"/>
            <a:ext cx="2937059" cy="3022144"/>
            <a:chOff x="5981031" y="2120493"/>
            <a:chExt cx="2578774" cy="2578774"/>
          </a:xfrm>
        </p:grpSpPr>
        <p:pic>
          <p:nvPicPr>
            <p:cNvPr id="7" name="Picture 6">
              <a:extLst>
                <a:ext uri="{FF2B5EF4-FFF2-40B4-BE49-F238E27FC236}">
                  <a16:creationId xmlns:a16="http://schemas.microsoft.com/office/drawing/2014/main" id="{06C03FFA-4623-2DCA-1FAA-CEC63E09E718}"/>
                </a:ext>
              </a:extLst>
            </p:cNvPr>
            <p:cNvPicPr>
              <a:picLocks noChangeAspect="1"/>
            </p:cNvPicPr>
            <p:nvPr/>
          </p:nvPicPr>
          <p:blipFill>
            <a:blip r:embed="rId3"/>
            <a:srcRect/>
            <a:stretch/>
          </p:blipFill>
          <p:spPr>
            <a:xfrm>
              <a:off x="5981031" y="2120493"/>
              <a:ext cx="2578774" cy="2578774"/>
            </a:xfrm>
            <a:prstGeom prst="rect">
              <a:avLst/>
            </a:prstGeom>
          </p:spPr>
        </p:pic>
        <p:sp>
          <p:nvSpPr>
            <p:cNvPr id="8" name="TextBox 7">
              <a:extLst>
                <a:ext uri="{FF2B5EF4-FFF2-40B4-BE49-F238E27FC236}">
                  <a16:creationId xmlns:a16="http://schemas.microsoft.com/office/drawing/2014/main" id="{085E0CF0-927C-D43A-66D0-7DDDC81906DB}"/>
                </a:ext>
              </a:extLst>
            </p:cNvPr>
            <p:cNvSpPr txBox="1"/>
            <p:nvPr/>
          </p:nvSpPr>
          <p:spPr>
            <a:xfrm>
              <a:off x="7122576" y="3960639"/>
              <a:ext cx="306216" cy="369332"/>
            </a:xfrm>
            <a:prstGeom prst="rect">
              <a:avLst/>
            </a:prstGeom>
            <a:noFill/>
          </p:spPr>
          <p:txBody>
            <a:bodyPr wrap="square" rtlCol="0">
              <a:spAutoFit/>
            </a:bodyPr>
            <a:lstStyle/>
            <a:p>
              <a:pPr algn="ctr"/>
              <a:r>
                <a:rPr lang="en-US" dirty="0"/>
                <a:t>A</a:t>
              </a:r>
            </a:p>
          </p:txBody>
        </p:sp>
        <p:sp>
          <p:nvSpPr>
            <p:cNvPr id="9" name="TextBox 8">
              <a:extLst>
                <a:ext uri="{FF2B5EF4-FFF2-40B4-BE49-F238E27FC236}">
                  <a16:creationId xmlns:a16="http://schemas.microsoft.com/office/drawing/2014/main" id="{4DB25BDA-A7E3-835B-02BA-B6AB12EBE745}"/>
                </a:ext>
              </a:extLst>
            </p:cNvPr>
            <p:cNvSpPr txBox="1"/>
            <p:nvPr/>
          </p:nvSpPr>
          <p:spPr>
            <a:xfrm>
              <a:off x="6675788" y="3409880"/>
              <a:ext cx="306216" cy="369332"/>
            </a:xfrm>
            <a:prstGeom prst="rect">
              <a:avLst/>
            </a:prstGeom>
            <a:noFill/>
          </p:spPr>
          <p:txBody>
            <a:bodyPr wrap="square" rtlCol="0">
              <a:spAutoFit/>
            </a:bodyPr>
            <a:lstStyle/>
            <a:p>
              <a:pPr algn="ctr"/>
              <a:r>
                <a:rPr lang="en-US" dirty="0"/>
                <a:t>B</a:t>
              </a:r>
            </a:p>
          </p:txBody>
        </p:sp>
        <p:sp>
          <p:nvSpPr>
            <p:cNvPr id="10" name="TextBox 9">
              <a:extLst>
                <a:ext uri="{FF2B5EF4-FFF2-40B4-BE49-F238E27FC236}">
                  <a16:creationId xmlns:a16="http://schemas.microsoft.com/office/drawing/2014/main" id="{9463D10F-435D-D4F5-8ECA-EDF763BF2D1E}"/>
                </a:ext>
              </a:extLst>
            </p:cNvPr>
            <p:cNvSpPr txBox="1"/>
            <p:nvPr/>
          </p:nvSpPr>
          <p:spPr>
            <a:xfrm>
              <a:off x="6675788" y="2826188"/>
              <a:ext cx="306216" cy="369332"/>
            </a:xfrm>
            <a:prstGeom prst="rect">
              <a:avLst/>
            </a:prstGeom>
            <a:noFill/>
          </p:spPr>
          <p:txBody>
            <a:bodyPr wrap="square" rtlCol="0">
              <a:spAutoFit/>
            </a:bodyPr>
            <a:lstStyle/>
            <a:p>
              <a:pPr algn="ctr"/>
              <a:r>
                <a:rPr lang="en-US" dirty="0"/>
                <a:t>C</a:t>
              </a:r>
            </a:p>
          </p:txBody>
        </p:sp>
        <p:sp>
          <p:nvSpPr>
            <p:cNvPr id="11" name="TextBox 10">
              <a:extLst>
                <a:ext uri="{FF2B5EF4-FFF2-40B4-BE49-F238E27FC236}">
                  <a16:creationId xmlns:a16="http://schemas.microsoft.com/office/drawing/2014/main" id="{F40F7ED2-7C9E-0039-CDF3-F83FF6EA678A}"/>
                </a:ext>
              </a:extLst>
            </p:cNvPr>
            <p:cNvSpPr txBox="1"/>
            <p:nvPr/>
          </p:nvSpPr>
          <p:spPr>
            <a:xfrm>
              <a:off x="7080515" y="2427575"/>
              <a:ext cx="306216" cy="369332"/>
            </a:xfrm>
            <a:prstGeom prst="rect">
              <a:avLst/>
            </a:prstGeom>
            <a:noFill/>
          </p:spPr>
          <p:txBody>
            <a:bodyPr wrap="square" rtlCol="0">
              <a:spAutoFit/>
            </a:bodyPr>
            <a:lstStyle/>
            <a:p>
              <a:pPr algn="ctr"/>
              <a:r>
                <a:rPr lang="en-US" dirty="0"/>
                <a:t>D</a:t>
              </a:r>
            </a:p>
          </p:txBody>
        </p:sp>
      </p:grpSp>
      <p:sp>
        <p:nvSpPr>
          <p:cNvPr id="13" name="TextBox 12">
            <a:extLst>
              <a:ext uri="{FF2B5EF4-FFF2-40B4-BE49-F238E27FC236}">
                <a16:creationId xmlns:a16="http://schemas.microsoft.com/office/drawing/2014/main" id="{23FD3560-6886-A21D-D2E5-E107C5C0D8E6}"/>
              </a:ext>
            </a:extLst>
          </p:cNvPr>
          <p:cNvSpPr txBox="1"/>
          <p:nvPr/>
        </p:nvSpPr>
        <p:spPr>
          <a:xfrm>
            <a:off x="509656" y="316970"/>
            <a:ext cx="10269551" cy="1384995"/>
          </a:xfrm>
          <a:prstGeom prst="rect">
            <a:avLst/>
          </a:prstGeom>
          <a:noFill/>
        </p:spPr>
        <p:txBody>
          <a:bodyPr wrap="square" rtlCol="0">
            <a:spAutoFit/>
          </a:bodyPr>
          <a:lstStyle/>
          <a:p>
            <a:r>
              <a:rPr lang="en-US" sz="2800" b="1" dirty="0">
                <a:solidFill>
                  <a:srgbClr val="000000"/>
                </a:solidFill>
              </a:rPr>
              <a:t>In summary, breaking gravity waves can significantly disturb the polar vortex in the upper stratosphere</a:t>
            </a:r>
          </a:p>
          <a:p>
            <a:endParaRPr lang="en-US" sz="2800" b="1" dirty="0">
              <a:solidFill>
                <a:srgbClr val="000000"/>
              </a:solidFill>
            </a:endParaRPr>
          </a:p>
        </p:txBody>
      </p:sp>
      <p:sp>
        <p:nvSpPr>
          <p:cNvPr id="14" name="TextBox 13">
            <a:extLst>
              <a:ext uri="{FF2B5EF4-FFF2-40B4-BE49-F238E27FC236}">
                <a16:creationId xmlns:a16="http://schemas.microsoft.com/office/drawing/2014/main" id="{9CD8DE1E-034B-8B50-5F06-4DC505A4B434}"/>
              </a:ext>
            </a:extLst>
          </p:cNvPr>
          <p:cNvSpPr txBox="1"/>
          <p:nvPr/>
        </p:nvSpPr>
        <p:spPr>
          <a:xfrm>
            <a:off x="2675180" y="1833477"/>
            <a:ext cx="1323190" cy="461665"/>
          </a:xfrm>
          <a:prstGeom prst="rect">
            <a:avLst/>
          </a:prstGeom>
          <a:noFill/>
        </p:spPr>
        <p:txBody>
          <a:bodyPr wrap="square" rtlCol="0">
            <a:spAutoFit/>
          </a:bodyPr>
          <a:lstStyle/>
          <a:p>
            <a:pPr algn="ctr"/>
            <a:r>
              <a:rPr lang="en-US" sz="1200" dirty="0">
                <a:solidFill>
                  <a:srgbClr val="000000"/>
                </a:solidFill>
              </a:rPr>
              <a:t>Breaking Gravity Wave Region</a:t>
            </a:r>
          </a:p>
        </p:txBody>
      </p:sp>
      <p:sp>
        <p:nvSpPr>
          <p:cNvPr id="15" name="Down Arrow 14">
            <a:extLst>
              <a:ext uri="{FF2B5EF4-FFF2-40B4-BE49-F238E27FC236}">
                <a16:creationId xmlns:a16="http://schemas.microsoft.com/office/drawing/2014/main" id="{68CF91D2-EF58-6A93-8D75-8EF3532E0D5E}"/>
              </a:ext>
            </a:extLst>
          </p:cNvPr>
          <p:cNvSpPr/>
          <p:nvPr/>
        </p:nvSpPr>
        <p:spPr>
          <a:xfrm>
            <a:off x="6734287" y="2295142"/>
            <a:ext cx="408791" cy="437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B49835CA-8A31-64DE-DD6F-EA48E8C49397}"/>
              </a:ext>
            </a:extLst>
          </p:cNvPr>
          <p:cNvSpPr/>
          <p:nvPr/>
        </p:nvSpPr>
        <p:spPr>
          <a:xfrm>
            <a:off x="6734287" y="3354497"/>
            <a:ext cx="408791" cy="437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5E3A2E77-4F48-2602-4FEA-08533AB95C86}"/>
              </a:ext>
            </a:extLst>
          </p:cNvPr>
          <p:cNvSpPr/>
          <p:nvPr/>
        </p:nvSpPr>
        <p:spPr>
          <a:xfrm>
            <a:off x="6734287" y="4440465"/>
            <a:ext cx="408791" cy="437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E9442BC9-180F-6832-A297-A973FDD03CC7}"/>
              </a:ext>
            </a:extLst>
          </p:cNvPr>
          <p:cNvCxnSpPr>
            <a:stCxn id="14" idx="2"/>
          </p:cNvCxnSpPr>
          <p:nvPr/>
        </p:nvCxnSpPr>
        <p:spPr>
          <a:xfrm flipH="1">
            <a:off x="2675180" y="2295142"/>
            <a:ext cx="661595" cy="792303"/>
          </a:xfrm>
          <a:prstGeom prst="straightConnector1">
            <a:avLst/>
          </a:prstGeom>
          <a:ln w="635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00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CCD8DA-4831-EA0E-2D52-D19BCC11E279}"/>
              </a:ext>
            </a:extLst>
          </p:cNvPr>
          <p:cNvSpPr txBox="1"/>
          <p:nvPr/>
        </p:nvSpPr>
        <p:spPr>
          <a:xfrm>
            <a:off x="477338" y="430216"/>
            <a:ext cx="12147281" cy="1754326"/>
          </a:xfrm>
          <a:prstGeom prst="rect">
            <a:avLst/>
          </a:prstGeom>
          <a:noFill/>
        </p:spPr>
        <p:txBody>
          <a:bodyPr wrap="square" rtlCol="0">
            <a:spAutoFit/>
          </a:bodyPr>
          <a:lstStyle/>
          <a:p>
            <a:r>
              <a:rPr lang="en-US" sz="3600" b="1" dirty="0">
                <a:solidFill>
                  <a:srgbClr val="000000"/>
                </a:solidFill>
              </a:rPr>
              <a:t>The generation of mixing across the stratospheric polar vortex edge by breaking gravity waves</a:t>
            </a:r>
            <a:br>
              <a:rPr lang="en-US" sz="3600" b="1" dirty="0">
                <a:solidFill>
                  <a:srgbClr val="000000"/>
                </a:solidFill>
              </a:rPr>
            </a:br>
            <a:endParaRPr lang="en-US" sz="3600" b="1" dirty="0">
              <a:solidFill>
                <a:srgbClr val="000000"/>
              </a:solidFill>
            </a:endParaRPr>
          </a:p>
        </p:txBody>
      </p:sp>
      <p:sp>
        <p:nvSpPr>
          <p:cNvPr id="8" name="TextBox 7">
            <a:extLst>
              <a:ext uri="{FF2B5EF4-FFF2-40B4-BE49-F238E27FC236}">
                <a16:creationId xmlns:a16="http://schemas.microsoft.com/office/drawing/2014/main" id="{0DB3E076-DF28-6F56-F7B6-5B913DB5F6CB}"/>
              </a:ext>
            </a:extLst>
          </p:cNvPr>
          <p:cNvSpPr txBox="1"/>
          <p:nvPr/>
        </p:nvSpPr>
        <p:spPr>
          <a:xfrm>
            <a:off x="1159649" y="5845572"/>
            <a:ext cx="3203568" cy="523220"/>
          </a:xfrm>
          <a:prstGeom prst="rect">
            <a:avLst/>
          </a:prstGeom>
          <a:noFill/>
        </p:spPr>
        <p:txBody>
          <a:bodyPr wrap="square" rtlCol="0">
            <a:spAutoFit/>
          </a:bodyPr>
          <a:lstStyle/>
          <a:p>
            <a:pPr algn="ctr"/>
            <a:r>
              <a:rPr lang="en-US" sz="2800" dirty="0">
                <a:solidFill>
                  <a:srgbClr val="000000"/>
                </a:solidFill>
              </a:rPr>
              <a:t>27 January 2022</a:t>
            </a:r>
          </a:p>
        </p:txBody>
      </p:sp>
      <p:sp>
        <p:nvSpPr>
          <p:cNvPr id="13" name="Text Placeholder 2">
            <a:extLst>
              <a:ext uri="{FF2B5EF4-FFF2-40B4-BE49-F238E27FC236}">
                <a16:creationId xmlns:a16="http://schemas.microsoft.com/office/drawing/2014/main" id="{949B0F20-2BF1-CA4A-31E8-F1CCD42A2A54}"/>
              </a:ext>
            </a:extLst>
          </p:cNvPr>
          <p:cNvSpPr txBox="1">
            <a:spLocks/>
          </p:cNvSpPr>
          <p:nvPr/>
        </p:nvSpPr>
        <p:spPr>
          <a:xfrm>
            <a:off x="9400956" y="4152032"/>
            <a:ext cx="2389094" cy="1243821"/>
          </a:xfrm>
          <a:prstGeom prst="rect">
            <a:avLst/>
          </a:prstGeom>
        </p:spPr>
        <p:txBody>
          <a:bodyPr/>
          <a:lstStyle>
            <a:lvl1pPr marL="0" indent="0" algn="l" defTabSz="914400" rtl="0" eaLnBrk="1" latinLnBrk="0" hangingPunct="1">
              <a:lnSpc>
                <a:spcPct val="90000"/>
              </a:lnSpc>
              <a:spcBef>
                <a:spcPts val="1000"/>
              </a:spcBef>
              <a:buFontTx/>
              <a:buNone/>
              <a:defRPr sz="2000" kern="1200">
                <a:solidFill>
                  <a:srgbClr val="000000"/>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dirty="0"/>
              <a:t>Lawrence Coy</a:t>
            </a:r>
          </a:p>
          <a:p>
            <a:r>
              <a:rPr lang="en-US" sz="1600" b="1" dirty="0"/>
              <a:t>Paul Newman</a:t>
            </a:r>
          </a:p>
          <a:p>
            <a:r>
              <a:rPr lang="en-US" sz="1600" b="1" dirty="0"/>
              <a:t>Steven Pawson</a:t>
            </a:r>
            <a:endParaRPr lang="en-US" sz="1600" dirty="0"/>
          </a:p>
        </p:txBody>
      </p:sp>
      <p:sp>
        <p:nvSpPr>
          <p:cNvPr id="14" name="Text Placeholder 3">
            <a:extLst>
              <a:ext uri="{FF2B5EF4-FFF2-40B4-BE49-F238E27FC236}">
                <a16:creationId xmlns:a16="http://schemas.microsoft.com/office/drawing/2014/main" id="{5E997845-2303-91E8-8839-DEEE4AA5A1C1}"/>
              </a:ext>
            </a:extLst>
          </p:cNvPr>
          <p:cNvSpPr txBox="1">
            <a:spLocks/>
          </p:cNvSpPr>
          <p:nvPr/>
        </p:nvSpPr>
        <p:spPr>
          <a:xfrm>
            <a:off x="9400956" y="5235788"/>
            <a:ext cx="2225146" cy="1097513"/>
          </a:xfrm>
          <a:prstGeom prst="rect">
            <a:avLst/>
          </a:prstGeom>
        </p:spPr>
        <p:txBody>
          <a:bodyPr/>
          <a:lstStyle>
            <a:lvl1pPr marL="0" indent="0" algn="l" defTabSz="914400" rtl="0" eaLnBrk="1" latinLnBrk="0" hangingPunct="1">
              <a:lnSpc>
                <a:spcPct val="90000"/>
              </a:lnSpc>
              <a:spcBef>
                <a:spcPts val="1000"/>
              </a:spcBef>
              <a:buFontTx/>
              <a:buNone/>
              <a:defRPr sz="2000" kern="1200">
                <a:solidFill>
                  <a:srgbClr val="000000"/>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NASA Goddard Space Flight Center</a:t>
            </a:r>
          </a:p>
          <a:p>
            <a:r>
              <a:rPr lang="en-US" sz="1600" dirty="0"/>
              <a:t>December 17,  2022</a:t>
            </a:r>
          </a:p>
        </p:txBody>
      </p:sp>
      <p:sp>
        <p:nvSpPr>
          <p:cNvPr id="15" name="TextBox 14">
            <a:extLst>
              <a:ext uri="{FF2B5EF4-FFF2-40B4-BE49-F238E27FC236}">
                <a16:creationId xmlns:a16="http://schemas.microsoft.com/office/drawing/2014/main" id="{DEEC34E3-9C55-EC29-90FB-5D69B7236FD6}"/>
              </a:ext>
            </a:extLst>
          </p:cNvPr>
          <p:cNvSpPr txBox="1"/>
          <p:nvPr/>
        </p:nvSpPr>
        <p:spPr>
          <a:xfrm>
            <a:off x="5319014" y="1770026"/>
            <a:ext cx="6395647" cy="923330"/>
          </a:xfrm>
          <a:prstGeom prst="rect">
            <a:avLst/>
          </a:prstGeom>
          <a:noFill/>
        </p:spPr>
        <p:txBody>
          <a:bodyPr wrap="square" rtlCol="0">
            <a:spAutoFit/>
          </a:bodyPr>
          <a:lstStyle/>
          <a:p>
            <a:r>
              <a:rPr lang="en-US" dirty="0">
                <a:solidFill>
                  <a:srgbClr val="000000"/>
                </a:solidFill>
              </a:rPr>
              <a:t>Yet by the end of January, the vortex was highly disturbed.</a:t>
            </a:r>
          </a:p>
          <a:p>
            <a:endParaRPr lang="en-US" dirty="0">
              <a:solidFill>
                <a:srgbClr val="000000"/>
              </a:solidFill>
            </a:endParaRPr>
          </a:p>
          <a:p>
            <a:r>
              <a:rPr lang="en-US" dirty="0">
                <a:solidFill>
                  <a:srgbClr val="000000"/>
                </a:solidFill>
              </a:rPr>
              <a:t>How did this happen?</a:t>
            </a:r>
          </a:p>
        </p:txBody>
      </p:sp>
      <p:pic>
        <p:nvPicPr>
          <p:cNvPr id="6" name="Picture 5">
            <a:extLst>
              <a:ext uri="{FF2B5EF4-FFF2-40B4-BE49-F238E27FC236}">
                <a16:creationId xmlns:a16="http://schemas.microsoft.com/office/drawing/2014/main" id="{2643D136-9784-6F84-01C5-7836DDE008AA}"/>
              </a:ext>
            </a:extLst>
          </p:cNvPr>
          <p:cNvPicPr>
            <a:picLocks noChangeAspect="1"/>
          </p:cNvPicPr>
          <p:nvPr/>
        </p:nvPicPr>
        <p:blipFill>
          <a:blip r:embed="rId4"/>
          <a:srcRect/>
          <a:stretch/>
        </p:blipFill>
        <p:spPr>
          <a:xfrm>
            <a:off x="929148" y="1619654"/>
            <a:ext cx="4225918" cy="4225918"/>
          </a:xfrm>
          <a:prstGeom prst="rect">
            <a:avLst/>
          </a:prstGeom>
        </p:spPr>
      </p:pic>
      <p:sp>
        <p:nvSpPr>
          <p:cNvPr id="2" name="TextBox 1">
            <a:extLst>
              <a:ext uri="{FF2B5EF4-FFF2-40B4-BE49-F238E27FC236}">
                <a16:creationId xmlns:a16="http://schemas.microsoft.com/office/drawing/2014/main" id="{7F20F6E8-B69E-F56F-E452-88E4CA48DA9F}"/>
              </a:ext>
            </a:extLst>
          </p:cNvPr>
          <p:cNvSpPr txBox="1"/>
          <p:nvPr/>
        </p:nvSpPr>
        <p:spPr>
          <a:xfrm>
            <a:off x="1056796" y="1999876"/>
            <a:ext cx="1273449" cy="369332"/>
          </a:xfrm>
          <a:prstGeom prst="rect">
            <a:avLst/>
          </a:prstGeom>
          <a:solidFill>
            <a:schemeClr val="bg1"/>
          </a:solidFill>
          <a:ln>
            <a:solidFill>
              <a:srgbClr val="000000"/>
            </a:solidFill>
          </a:ln>
        </p:spPr>
        <p:txBody>
          <a:bodyPr wrap="square" rtlCol="0">
            <a:spAutoFit/>
          </a:bodyPr>
          <a:lstStyle/>
          <a:p>
            <a:pPr algn="ctr"/>
            <a:r>
              <a:rPr lang="en-US" dirty="0">
                <a:solidFill>
                  <a:srgbClr val="000000"/>
                </a:solidFill>
              </a:rPr>
              <a:t>EPV 850K</a:t>
            </a:r>
          </a:p>
        </p:txBody>
      </p:sp>
      <p:sp>
        <p:nvSpPr>
          <p:cNvPr id="3" name="TextBox 2">
            <a:extLst>
              <a:ext uri="{FF2B5EF4-FFF2-40B4-BE49-F238E27FC236}">
                <a16:creationId xmlns:a16="http://schemas.microsoft.com/office/drawing/2014/main" id="{FBA17F1B-EFFF-1463-556E-B113B9578484}"/>
              </a:ext>
            </a:extLst>
          </p:cNvPr>
          <p:cNvSpPr txBox="1"/>
          <p:nvPr/>
        </p:nvSpPr>
        <p:spPr>
          <a:xfrm>
            <a:off x="3789425" y="4152032"/>
            <a:ext cx="1147583" cy="584775"/>
          </a:xfrm>
          <a:prstGeom prst="rect">
            <a:avLst/>
          </a:prstGeom>
          <a:solidFill>
            <a:schemeClr val="bg1"/>
          </a:solidFill>
          <a:ln>
            <a:solidFill>
              <a:srgbClr val="000000"/>
            </a:solidFill>
          </a:ln>
        </p:spPr>
        <p:txBody>
          <a:bodyPr wrap="square" rtlCol="0">
            <a:spAutoFit/>
          </a:bodyPr>
          <a:lstStyle/>
          <a:p>
            <a:pPr algn="ctr"/>
            <a:r>
              <a:rPr lang="en-US" sz="1600" dirty="0">
                <a:solidFill>
                  <a:srgbClr val="000000"/>
                </a:solidFill>
              </a:rPr>
              <a:t>Off-Scale Vortices</a:t>
            </a:r>
          </a:p>
        </p:txBody>
      </p:sp>
      <p:sp>
        <p:nvSpPr>
          <p:cNvPr id="4" name="TextBox 3">
            <a:extLst>
              <a:ext uri="{FF2B5EF4-FFF2-40B4-BE49-F238E27FC236}">
                <a16:creationId xmlns:a16="http://schemas.microsoft.com/office/drawing/2014/main" id="{B15F9E6A-F48F-5F02-E100-32429CBC0250}"/>
              </a:ext>
            </a:extLst>
          </p:cNvPr>
          <p:cNvSpPr txBox="1"/>
          <p:nvPr/>
        </p:nvSpPr>
        <p:spPr>
          <a:xfrm>
            <a:off x="3251041" y="3377627"/>
            <a:ext cx="383458" cy="246221"/>
          </a:xfrm>
          <a:prstGeom prst="rect">
            <a:avLst/>
          </a:prstGeom>
          <a:noFill/>
        </p:spPr>
        <p:txBody>
          <a:bodyPr wrap="square" rtlCol="0">
            <a:spAutoFit/>
          </a:bodyPr>
          <a:lstStyle/>
          <a:p>
            <a:pPr algn="ctr"/>
            <a:r>
              <a:rPr lang="en-US" sz="1000" dirty="0"/>
              <a:t>X</a:t>
            </a:r>
          </a:p>
        </p:txBody>
      </p:sp>
      <p:sp>
        <p:nvSpPr>
          <p:cNvPr id="7" name="TextBox 6">
            <a:extLst>
              <a:ext uri="{FF2B5EF4-FFF2-40B4-BE49-F238E27FC236}">
                <a16:creationId xmlns:a16="http://schemas.microsoft.com/office/drawing/2014/main" id="{240AD2B7-95DE-DBC4-EF34-48506DD2B776}"/>
              </a:ext>
            </a:extLst>
          </p:cNvPr>
          <p:cNvSpPr txBox="1"/>
          <p:nvPr/>
        </p:nvSpPr>
        <p:spPr>
          <a:xfrm>
            <a:off x="2958379" y="4152032"/>
            <a:ext cx="383458" cy="246221"/>
          </a:xfrm>
          <a:prstGeom prst="rect">
            <a:avLst/>
          </a:prstGeom>
          <a:noFill/>
        </p:spPr>
        <p:txBody>
          <a:bodyPr wrap="square" rtlCol="0">
            <a:spAutoFit/>
          </a:bodyPr>
          <a:lstStyle/>
          <a:p>
            <a:pPr algn="ctr"/>
            <a:r>
              <a:rPr lang="en-US" sz="1000" dirty="0"/>
              <a:t>X</a:t>
            </a:r>
          </a:p>
        </p:txBody>
      </p:sp>
      <p:sp>
        <p:nvSpPr>
          <p:cNvPr id="9" name="TextBox 8">
            <a:extLst>
              <a:ext uri="{FF2B5EF4-FFF2-40B4-BE49-F238E27FC236}">
                <a16:creationId xmlns:a16="http://schemas.microsoft.com/office/drawing/2014/main" id="{24F95F16-0D42-CEFF-ED46-1F8B0D48D891}"/>
              </a:ext>
            </a:extLst>
          </p:cNvPr>
          <p:cNvSpPr txBox="1"/>
          <p:nvPr/>
        </p:nvSpPr>
        <p:spPr>
          <a:xfrm>
            <a:off x="3211712" y="3861169"/>
            <a:ext cx="383458" cy="246221"/>
          </a:xfrm>
          <a:prstGeom prst="rect">
            <a:avLst/>
          </a:prstGeom>
          <a:noFill/>
        </p:spPr>
        <p:txBody>
          <a:bodyPr wrap="square" rtlCol="0">
            <a:spAutoFit/>
          </a:bodyPr>
          <a:lstStyle/>
          <a:p>
            <a:pPr algn="ctr"/>
            <a:r>
              <a:rPr lang="en-US" sz="1000" dirty="0"/>
              <a:t>X</a:t>
            </a:r>
          </a:p>
        </p:txBody>
      </p:sp>
      <p:sp>
        <p:nvSpPr>
          <p:cNvPr id="10" name="TextBox 9">
            <a:extLst>
              <a:ext uri="{FF2B5EF4-FFF2-40B4-BE49-F238E27FC236}">
                <a16:creationId xmlns:a16="http://schemas.microsoft.com/office/drawing/2014/main" id="{A647EEB5-B122-10F2-2178-6CF063545ECD}"/>
              </a:ext>
            </a:extLst>
          </p:cNvPr>
          <p:cNvSpPr txBox="1"/>
          <p:nvPr/>
        </p:nvSpPr>
        <p:spPr>
          <a:xfrm>
            <a:off x="2715183" y="3609502"/>
            <a:ext cx="383458" cy="246221"/>
          </a:xfrm>
          <a:prstGeom prst="rect">
            <a:avLst/>
          </a:prstGeom>
          <a:noFill/>
        </p:spPr>
        <p:txBody>
          <a:bodyPr wrap="square" rtlCol="0">
            <a:spAutoFit/>
          </a:bodyPr>
          <a:lstStyle/>
          <a:p>
            <a:pPr algn="ctr"/>
            <a:r>
              <a:rPr lang="en-US" sz="1000" dirty="0"/>
              <a:t>X</a:t>
            </a:r>
          </a:p>
        </p:txBody>
      </p:sp>
    </p:spTree>
    <p:custDataLst>
      <p:tags r:id="rId1"/>
    </p:custDataLst>
    <p:extLst>
      <p:ext uri="{BB962C8B-B14F-4D97-AF65-F5344CB8AC3E}">
        <p14:creationId xmlns:p14="http://schemas.microsoft.com/office/powerpoint/2010/main" val="149911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B3E076-DF28-6F56-F7B6-5B913DB5F6CB}"/>
              </a:ext>
            </a:extLst>
          </p:cNvPr>
          <p:cNvSpPr txBox="1"/>
          <p:nvPr/>
        </p:nvSpPr>
        <p:spPr>
          <a:xfrm>
            <a:off x="1159649" y="5845572"/>
            <a:ext cx="3203568" cy="523220"/>
          </a:xfrm>
          <a:prstGeom prst="rect">
            <a:avLst/>
          </a:prstGeom>
          <a:noFill/>
        </p:spPr>
        <p:txBody>
          <a:bodyPr wrap="square" rtlCol="0">
            <a:spAutoFit/>
          </a:bodyPr>
          <a:lstStyle/>
          <a:p>
            <a:pPr algn="ctr"/>
            <a:r>
              <a:rPr lang="en-US" sz="2800" dirty="0">
                <a:solidFill>
                  <a:srgbClr val="000000"/>
                </a:solidFill>
              </a:rPr>
              <a:t>14 January 2022</a:t>
            </a:r>
          </a:p>
        </p:txBody>
      </p:sp>
      <p:pic>
        <p:nvPicPr>
          <p:cNvPr id="6" name="Picture 5">
            <a:extLst>
              <a:ext uri="{FF2B5EF4-FFF2-40B4-BE49-F238E27FC236}">
                <a16:creationId xmlns:a16="http://schemas.microsoft.com/office/drawing/2014/main" id="{2643D136-9784-6F84-01C5-7836DDE008AA}"/>
              </a:ext>
            </a:extLst>
          </p:cNvPr>
          <p:cNvPicPr>
            <a:picLocks noChangeAspect="1"/>
          </p:cNvPicPr>
          <p:nvPr/>
        </p:nvPicPr>
        <p:blipFill rotWithShape="1">
          <a:blip r:embed="rId4"/>
          <a:srcRect l="33155" t="28252" r="27446" b="32106"/>
          <a:stretch/>
        </p:blipFill>
        <p:spPr>
          <a:xfrm>
            <a:off x="812156" y="1724451"/>
            <a:ext cx="4093360" cy="4118618"/>
          </a:xfrm>
          <a:prstGeom prst="rect">
            <a:avLst/>
          </a:prstGeom>
        </p:spPr>
      </p:pic>
      <p:sp>
        <p:nvSpPr>
          <p:cNvPr id="2" name="TextBox 1">
            <a:extLst>
              <a:ext uri="{FF2B5EF4-FFF2-40B4-BE49-F238E27FC236}">
                <a16:creationId xmlns:a16="http://schemas.microsoft.com/office/drawing/2014/main" id="{7F20F6E8-B69E-F56F-E452-88E4CA48DA9F}"/>
              </a:ext>
            </a:extLst>
          </p:cNvPr>
          <p:cNvSpPr txBox="1"/>
          <p:nvPr/>
        </p:nvSpPr>
        <p:spPr>
          <a:xfrm>
            <a:off x="1056796" y="1999876"/>
            <a:ext cx="1273449" cy="369332"/>
          </a:xfrm>
          <a:prstGeom prst="rect">
            <a:avLst/>
          </a:prstGeom>
          <a:solidFill>
            <a:schemeClr val="bg1"/>
          </a:solidFill>
          <a:ln>
            <a:solidFill>
              <a:srgbClr val="000000"/>
            </a:solidFill>
          </a:ln>
        </p:spPr>
        <p:txBody>
          <a:bodyPr wrap="square" rtlCol="0">
            <a:spAutoFit/>
          </a:bodyPr>
          <a:lstStyle/>
          <a:p>
            <a:pPr algn="ctr"/>
            <a:r>
              <a:rPr lang="en-US" dirty="0">
                <a:solidFill>
                  <a:srgbClr val="000000"/>
                </a:solidFill>
              </a:rPr>
              <a:t>EPV 850K</a:t>
            </a:r>
          </a:p>
        </p:txBody>
      </p:sp>
      <p:pic>
        <p:nvPicPr>
          <p:cNvPr id="16" name="Picture 15" descr="Diagram&#10;&#10;Description automatically generated">
            <a:extLst>
              <a:ext uri="{FF2B5EF4-FFF2-40B4-BE49-F238E27FC236}">
                <a16:creationId xmlns:a16="http://schemas.microsoft.com/office/drawing/2014/main" id="{3CA2F05D-B52F-116C-C29F-FA12D78CF7BC}"/>
              </a:ext>
            </a:extLst>
          </p:cNvPr>
          <p:cNvPicPr>
            <a:picLocks noChangeAspect="1"/>
          </p:cNvPicPr>
          <p:nvPr/>
        </p:nvPicPr>
        <p:blipFill rotWithShape="1">
          <a:blip r:embed="rId5"/>
          <a:srcRect l="35257" t="23392" r="24407" b="34711"/>
          <a:stretch/>
        </p:blipFill>
        <p:spPr>
          <a:xfrm>
            <a:off x="5150156" y="1747726"/>
            <a:ext cx="3990650" cy="4145074"/>
          </a:xfrm>
          <a:prstGeom prst="rect">
            <a:avLst/>
          </a:prstGeom>
        </p:spPr>
      </p:pic>
      <p:sp>
        <p:nvSpPr>
          <p:cNvPr id="17" name="TextBox 16">
            <a:extLst>
              <a:ext uri="{FF2B5EF4-FFF2-40B4-BE49-F238E27FC236}">
                <a16:creationId xmlns:a16="http://schemas.microsoft.com/office/drawing/2014/main" id="{1AD2A2A7-B3A1-8C70-7243-9AE6B8328CD3}"/>
              </a:ext>
            </a:extLst>
          </p:cNvPr>
          <p:cNvSpPr txBox="1"/>
          <p:nvPr/>
        </p:nvSpPr>
        <p:spPr>
          <a:xfrm>
            <a:off x="5284466" y="5843351"/>
            <a:ext cx="3203568" cy="523220"/>
          </a:xfrm>
          <a:prstGeom prst="rect">
            <a:avLst/>
          </a:prstGeom>
          <a:noFill/>
        </p:spPr>
        <p:txBody>
          <a:bodyPr wrap="square" rtlCol="0">
            <a:spAutoFit/>
          </a:bodyPr>
          <a:lstStyle/>
          <a:p>
            <a:pPr algn="ctr"/>
            <a:r>
              <a:rPr lang="en-US" sz="2800" dirty="0">
                <a:solidFill>
                  <a:srgbClr val="000000"/>
                </a:solidFill>
              </a:rPr>
              <a:t>17 January 2022</a:t>
            </a:r>
          </a:p>
        </p:txBody>
      </p:sp>
      <p:sp>
        <p:nvSpPr>
          <p:cNvPr id="18" name="TextBox 17">
            <a:extLst>
              <a:ext uri="{FF2B5EF4-FFF2-40B4-BE49-F238E27FC236}">
                <a16:creationId xmlns:a16="http://schemas.microsoft.com/office/drawing/2014/main" id="{A6F9EC27-15AA-3558-3BB3-F9E959074321}"/>
              </a:ext>
            </a:extLst>
          </p:cNvPr>
          <p:cNvSpPr txBox="1"/>
          <p:nvPr/>
        </p:nvSpPr>
        <p:spPr>
          <a:xfrm>
            <a:off x="477338" y="489208"/>
            <a:ext cx="10850463" cy="954107"/>
          </a:xfrm>
          <a:prstGeom prst="rect">
            <a:avLst/>
          </a:prstGeom>
          <a:noFill/>
        </p:spPr>
        <p:txBody>
          <a:bodyPr wrap="square" rtlCol="0">
            <a:spAutoFit/>
          </a:bodyPr>
          <a:lstStyle/>
          <a:p>
            <a:r>
              <a:rPr lang="en-US" sz="2800" b="1" dirty="0">
                <a:solidFill>
                  <a:srgbClr val="000000"/>
                </a:solidFill>
              </a:rPr>
              <a:t>Gravity waves over Northern Europe disturbed the stratospheric polar vortex</a:t>
            </a:r>
          </a:p>
        </p:txBody>
      </p:sp>
      <p:sp>
        <p:nvSpPr>
          <p:cNvPr id="19" name="TextBox 18">
            <a:extLst>
              <a:ext uri="{FF2B5EF4-FFF2-40B4-BE49-F238E27FC236}">
                <a16:creationId xmlns:a16="http://schemas.microsoft.com/office/drawing/2014/main" id="{14648D10-6120-E2A9-139F-BC1E3BF613F8}"/>
              </a:ext>
            </a:extLst>
          </p:cNvPr>
          <p:cNvSpPr txBox="1"/>
          <p:nvPr/>
        </p:nvSpPr>
        <p:spPr>
          <a:xfrm>
            <a:off x="3192470" y="1800479"/>
            <a:ext cx="1600247" cy="523220"/>
          </a:xfrm>
          <a:prstGeom prst="rect">
            <a:avLst/>
          </a:prstGeom>
          <a:solidFill>
            <a:schemeClr val="bg1"/>
          </a:solidFill>
        </p:spPr>
        <p:txBody>
          <a:bodyPr wrap="square" rtlCol="0">
            <a:spAutoFit/>
          </a:bodyPr>
          <a:lstStyle/>
          <a:p>
            <a:pPr algn="ctr"/>
            <a:r>
              <a:rPr lang="en-US" sz="1400" dirty="0">
                <a:solidFill>
                  <a:srgbClr val="000000"/>
                </a:solidFill>
              </a:rPr>
              <a:t>Breaking Gravity Waves</a:t>
            </a:r>
          </a:p>
        </p:txBody>
      </p:sp>
      <p:cxnSp>
        <p:nvCxnSpPr>
          <p:cNvPr id="20" name="Straight Arrow Connector 19">
            <a:extLst>
              <a:ext uri="{FF2B5EF4-FFF2-40B4-BE49-F238E27FC236}">
                <a16:creationId xmlns:a16="http://schemas.microsoft.com/office/drawing/2014/main" id="{0B33DAED-F93C-6DF4-D3E1-63E2C357A8B6}"/>
              </a:ext>
            </a:extLst>
          </p:cNvPr>
          <p:cNvCxnSpPr>
            <a:cxnSpLocks/>
          </p:cNvCxnSpPr>
          <p:nvPr/>
        </p:nvCxnSpPr>
        <p:spPr>
          <a:xfrm flipH="1">
            <a:off x="3752193" y="2323699"/>
            <a:ext cx="169157" cy="397922"/>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880FE55-FCD3-7F0B-E6FC-06EB07AFF708}"/>
              </a:ext>
            </a:extLst>
          </p:cNvPr>
          <p:cNvSpPr txBox="1"/>
          <p:nvPr/>
        </p:nvSpPr>
        <p:spPr>
          <a:xfrm>
            <a:off x="7473666" y="1845988"/>
            <a:ext cx="1600247" cy="523220"/>
          </a:xfrm>
          <a:prstGeom prst="rect">
            <a:avLst/>
          </a:prstGeom>
          <a:solidFill>
            <a:schemeClr val="bg1"/>
          </a:solidFill>
        </p:spPr>
        <p:txBody>
          <a:bodyPr wrap="square" rtlCol="0">
            <a:spAutoFit/>
          </a:bodyPr>
          <a:lstStyle/>
          <a:p>
            <a:pPr algn="ctr"/>
            <a:r>
              <a:rPr lang="en-US" sz="1400" dirty="0">
                <a:solidFill>
                  <a:srgbClr val="000000"/>
                </a:solidFill>
              </a:rPr>
              <a:t>Breaking Gravity Waves</a:t>
            </a:r>
          </a:p>
        </p:txBody>
      </p:sp>
      <p:cxnSp>
        <p:nvCxnSpPr>
          <p:cNvPr id="23" name="Straight Arrow Connector 22">
            <a:extLst>
              <a:ext uri="{FF2B5EF4-FFF2-40B4-BE49-F238E27FC236}">
                <a16:creationId xmlns:a16="http://schemas.microsoft.com/office/drawing/2014/main" id="{48438211-3F0B-0321-EF35-D10B09B3F517}"/>
              </a:ext>
            </a:extLst>
          </p:cNvPr>
          <p:cNvCxnSpPr>
            <a:cxnSpLocks/>
          </p:cNvCxnSpPr>
          <p:nvPr/>
        </p:nvCxnSpPr>
        <p:spPr>
          <a:xfrm flipH="1">
            <a:off x="7993117" y="2369208"/>
            <a:ext cx="209429" cy="1059792"/>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42173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201B13A-4F8F-D777-6349-B4D244B4B7F4}"/>
              </a:ext>
            </a:extLst>
          </p:cNvPr>
          <p:cNvPicPr>
            <a:picLocks noChangeAspect="1"/>
          </p:cNvPicPr>
          <p:nvPr/>
        </p:nvPicPr>
        <p:blipFill>
          <a:blip r:embed="rId3"/>
          <a:stretch>
            <a:fillRect/>
          </a:stretch>
        </p:blipFill>
        <p:spPr>
          <a:xfrm>
            <a:off x="2323652" y="1516529"/>
            <a:ext cx="6260950" cy="4173967"/>
          </a:xfrm>
          <a:prstGeom prst="rect">
            <a:avLst/>
          </a:prstGeom>
        </p:spPr>
      </p:pic>
      <p:sp>
        <p:nvSpPr>
          <p:cNvPr id="4" name="TextBox 3">
            <a:extLst>
              <a:ext uri="{FF2B5EF4-FFF2-40B4-BE49-F238E27FC236}">
                <a16:creationId xmlns:a16="http://schemas.microsoft.com/office/drawing/2014/main" id="{F675B295-1763-E8C0-72EB-F0B9AB5DB36B}"/>
              </a:ext>
            </a:extLst>
          </p:cNvPr>
          <p:cNvSpPr txBox="1"/>
          <p:nvPr/>
        </p:nvSpPr>
        <p:spPr>
          <a:xfrm>
            <a:off x="477338" y="489208"/>
            <a:ext cx="10269551" cy="954107"/>
          </a:xfrm>
          <a:prstGeom prst="rect">
            <a:avLst/>
          </a:prstGeom>
          <a:noFill/>
        </p:spPr>
        <p:txBody>
          <a:bodyPr wrap="square" rtlCol="0">
            <a:spAutoFit/>
          </a:bodyPr>
          <a:lstStyle/>
          <a:p>
            <a:r>
              <a:rPr lang="en-US" sz="2800" b="1" dirty="0">
                <a:solidFill>
                  <a:srgbClr val="000000"/>
                </a:solidFill>
              </a:rPr>
              <a:t>Breaking gravity waves over Northern Europe slowed the upper stratospheric zonal wind</a:t>
            </a:r>
          </a:p>
        </p:txBody>
      </p:sp>
      <p:sp>
        <p:nvSpPr>
          <p:cNvPr id="5" name="Right Brace 4">
            <a:extLst>
              <a:ext uri="{FF2B5EF4-FFF2-40B4-BE49-F238E27FC236}">
                <a16:creationId xmlns:a16="http://schemas.microsoft.com/office/drawing/2014/main" id="{EAEC975E-A2C8-0EDC-67E7-C57CC66E52AF}"/>
              </a:ext>
            </a:extLst>
          </p:cNvPr>
          <p:cNvSpPr/>
          <p:nvPr/>
        </p:nvSpPr>
        <p:spPr>
          <a:xfrm>
            <a:off x="8584601" y="3108960"/>
            <a:ext cx="290457" cy="688489"/>
          </a:xfrm>
          <a:prstGeom prst="rightBrace">
            <a:avLst/>
          </a:prstGeom>
          <a:ln w="317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3415612B-36C6-2592-B391-16A89001585A}"/>
              </a:ext>
            </a:extLst>
          </p:cNvPr>
          <p:cNvSpPr txBox="1"/>
          <p:nvPr/>
        </p:nvSpPr>
        <p:spPr>
          <a:xfrm>
            <a:off x="8729829" y="3268538"/>
            <a:ext cx="2495774" cy="369332"/>
          </a:xfrm>
          <a:prstGeom prst="rect">
            <a:avLst/>
          </a:prstGeom>
          <a:noFill/>
        </p:spPr>
        <p:txBody>
          <a:bodyPr wrap="square" rtlCol="0">
            <a:spAutoFit/>
          </a:bodyPr>
          <a:lstStyle/>
          <a:p>
            <a:pPr algn="ctr"/>
            <a:r>
              <a:rPr lang="en-US" dirty="0">
                <a:solidFill>
                  <a:srgbClr val="000000"/>
                </a:solidFill>
              </a:rPr>
              <a:t>Upper Stratosphere</a:t>
            </a:r>
          </a:p>
        </p:txBody>
      </p:sp>
      <p:sp>
        <p:nvSpPr>
          <p:cNvPr id="7" name="TextBox 6">
            <a:extLst>
              <a:ext uri="{FF2B5EF4-FFF2-40B4-BE49-F238E27FC236}">
                <a16:creationId xmlns:a16="http://schemas.microsoft.com/office/drawing/2014/main" id="{DCD426C5-0236-679E-DC4C-F12AEE3369CF}"/>
              </a:ext>
            </a:extLst>
          </p:cNvPr>
          <p:cNvSpPr txBox="1"/>
          <p:nvPr/>
        </p:nvSpPr>
        <p:spPr>
          <a:xfrm>
            <a:off x="8864299" y="1743507"/>
            <a:ext cx="2226834" cy="646331"/>
          </a:xfrm>
          <a:prstGeom prst="rect">
            <a:avLst/>
          </a:prstGeom>
          <a:noFill/>
          <a:ln>
            <a:solidFill>
              <a:srgbClr val="000000"/>
            </a:solidFill>
          </a:ln>
        </p:spPr>
        <p:txBody>
          <a:bodyPr wrap="square" rtlCol="0">
            <a:spAutoFit/>
          </a:bodyPr>
          <a:lstStyle/>
          <a:p>
            <a:pPr algn="ctr"/>
            <a:r>
              <a:rPr lang="en-US" dirty="0">
                <a:solidFill>
                  <a:srgbClr val="000000"/>
                </a:solidFill>
              </a:rPr>
              <a:t>14 Jan 2022</a:t>
            </a:r>
          </a:p>
          <a:p>
            <a:pPr algn="ctr"/>
            <a:r>
              <a:rPr lang="en-US" dirty="0">
                <a:solidFill>
                  <a:srgbClr val="000000"/>
                </a:solidFill>
              </a:rPr>
              <a:t>60</a:t>
            </a:r>
            <a:r>
              <a:rPr lang="en-US" baseline="30000" dirty="0">
                <a:solidFill>
                  <a:srgbClr val="000000"/>
                </a:solidFill>
              </a:rPr>
              <a:t>o</a:t>
            </a:r>
            <a:r>
              <a:rPr lang="en-US" dirty="0">
                <a:solidFill>
                  <a:srgbClr val="000000"/>
                </a:solidFill>
              </a:rPr>
              <a:t>N, 10</a:t>
            </a:r>
            <a:r>
              <a:rPr lang="en-US" baseline="30000" dirty="0">
                <a:solidFill>
                  <a:srgbClr val="000000"/>
                </a:solidFill>
              </a:rPr>
              <a:t>o</a:t>
            </a:r>
            <a:r>
              <a:rPr lang="en-US" dirty="0">
                <a:solidFill>
                  <a:srgbClr val="000000"/>
                </a:solidFill>
              </a:rPr>
              <a:t>W-50</a:t>
            </a:r>
            <a:r>
              <a:rPr lang="en-US" baseline="30000" dirty="0">
                <a:solidFill>
                  <a:srgbClr val="000000"/>
                </a:solidFill>
              </a:rPr>
              <a:t>o</a:t>
            </a:r>
            <a:r>
              <a:rPr lang="en-US" dirty="0">
                <a:solidFill>
                  <a:srgbClr val="000000"/>
                </a:solidFill>
              </a:rPr>
              <a:t>E</a:t>
            </a:r>
          </a:p>
        </p:txBody>
      </p:sp>
      <p:sp>
        <p:nvSpPr>
          <p:cNvPr id="8" name="Rectangle 7">
            <a:extLst>
              <a:ext uri="{FF2B5EF4-FFF2-40B4-BE49-F238E27FC236}">
                <a16:creationId xmlns:a16="http://schemas.microsoft.com/office/drawing/2014/main" id="{28F07592-6CD9-B8D7-7BB2-D7B513AD2B70}"/>
              </a:ext>
            </a:extLst>
          </p:cNvPr>
          <p:cNvSpPr/>
          <p:nvPr/>
        </p:nvSpPr>
        <p:spPr>
          <a:xfrm>
            <a:off x="4109421" y="1516529"/>
            <a:ext cx="3108960" cy="19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E200F16-DE8B-7616-37C0-D1198119EAD1}"/>
              </a:ext>
            </a:extLst>
          </p:cNvPr>
          <p:cNvSpPr/>
          <p:nvPr/>
        </p:nvSpPr>
        <p:spPr>
          <a:xfrm>
            <a:off x="2777266" y="5394378"/>
            <a:ext cx="3978536" cy="369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047F5FF-7DD0-F72C-11B1-AC95B7C1E15E}"/>
              </a:ext>
            </a:extLst>
          </p:cNvPr>
          <p:cNvSpPr txBox="1"/>
          <p:nvPr/>
        </p:nvSpPr>
        <p:spPr>
          <a:xfrm>
            <a:off x="477338" y="3184264"/>
            <a:ext cx="1362220" cy="646331"/>
          </a:xfrm>
          <a:prstGeom prst="rect">
            <a:avLst/>
          </a:prstGeom>
          <a:noFill/>
          <a:ln>
            <a:solidFill>
              <a:srgbClr val="FF0000"/>
            </a:solidFill>
          </a:ln>
        </p:spPr>
        <p:txBody>
          <a:bodyPr wrap="square" rtlCol="0">
            <a:spAutoFit/>
          </a:bodyPr>
          <a:lstStyle/>
          <a:p>
            <a:pPr algn="ctr"/>
            <a:r>
              <a:rPr lang="en-US" dirty="0">
                <a:solidFill>
                  <a:srgbClr val="FF0000"/>
                </a:solidFill>
              </a:rPr>
              <a:t>Zonal Wind 50-100 m/s</a:t>
            </a:r>
          </a:p>
        </p:txBody>
      </p:sp>
      <p:sp>
        <p:nvSpPr>
          <p:cNvPr id="11" name="Right Arrow 10">
            <a:extLst>
              <a:ext uri="{FF2B5EF4-FFF2-40B4-BE49-F238E27FC236}">
                <a16:creationId xmlns:a16="http://schemas.microsoft.com/office/drawing/2014/main" id="{2C7D7D4D-3149-5742-B341-4DE02BD553B8}"/>
              </a:ext>
            </a:extLst>
          </p:cNvPr>
          <p:cNvSpPr/>
          <p:nvPr/>
        </p:nvSpPr>
        <p:spPr>
          <a:xfrm>
            <a:off x="1839558" y="3429000"/>
            <a:ext cx="484094" cy="2088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5FFB224-E112-AE4F-F7D2-AC2C2FE0418A}"/>
              </a:ext>
            </a:extLst>
          </p:cNvPr>
          <p:cNvSpPr txBox="1"/>
          <p:nvPr/>
        </p:nvSpPr>
        <p:spPr>
          <a:xfrm>
            <a:off x="4608609" y="5427300"/>
            <a:ext cx="2287041" cy="338554"/>
          </a:xfrm>
          <a:prstGeom prst="rect">
            <a:avLst/>
          </a:prstGeom>
          <a:noFill/>
        </p:spPr>
        <p:txBody>
          <a:bodyPr wrap="square" rtlCol="0">
            <a:spAutoFit/>
          </a:bodyPr>
          <a:lstStyle/>
          <a:p>
            <a:pPr algn="ctr"/>
            <a:r>
              <a:rPr lang="en-US" sz="1600" dirty="0">
                <a:solidFill>
                  <a:srgbClr val="000000"/>
                </a:solidFill>
              </a:rPr>
              <a:t>Longitude</a:t>
            </a:r>
          </a:p>
        </p:txBody>
      </p:sp>
      <p:sp>
        <p:nvSpPr>
          <p:cNvPr id="14" name="TextBox 13">
            <a:extLst>
              <a:ext uri="{FF2B5EF4-FFF2-40B4-BE49-F238E27FC236}">
                <a16:creationId xmlns:a16="http://schemas.microsoft.com/office/drawing/2014/main" id="{EFD166B6-FE3E-CD3E-DC6B-2FE3440DED84}"/>
              </a:ext>
            </a:extLst>
          </p:cNvPr>
          <p:cNvSpPr txBox="1"/>
          <p:nvPr/>
        </p:nvSpPr>
        <p:spPr>
          <a:xfrm>
            <a:off x="477338" y="2204972"/>
            <a:ext cx="1362220" cy="646331"/>
          </a:xfrm>
          <a:prstGeom prst="rect">
            <a:avLst/>
          </a:prstGeom>
          <a:noFill/>
          <a:ln>
            <a:solidFill>
              <a:srgbClr val="0070C0"/>
            </a:solidFill>
          </a:ln>
        </p:spPr>
        <p:txBody>
          <a:bodyPr wrap="square" rtlCol="0">
            <a:spAutoFit/>
          </a:bodyPr>
          <a:lstStyle/>
          <a:p>
            <a:pPr algn="ctr"/>
            <a:r>
              <a:rPr lang="en-US" dirty="0">
                <a:solidFill>
                  <a:srgbClr val="00B0F0"/>
                </a:solidFill>
              </a:rPr>
              <a:t>Zonal Wind -20-0 m/s</a:t>
            </a:r>
          </a:p>
        </p:txBody>
      </p:sp>
      <p:sp>
        <p:nvSpPr>
          <p:cNvPr id="15" name="Right Arrow 14">
            <a:extLst>
              <a:ext uri="{FF2B5EF4-FFF2-40B4-BE49-F238E27FC236}">
                <a16:creationId xmlns:a16="http://schemas.microsoft.com/office/drawing/2014/main" id="{063151B3-0CFD-A686-53F9-D9884D72C433}"/>
              </a:ext>
            </a:extLst>
          </p:cNvPr>
          <p:cNvSpPr/>
          <p:nvPr/>
        </p:nvSpPr>
        <p:spPr>
          <a:xfrm>
            <a:off x="1839558" y="2449708"/>
            <a:ext cx="484094" cy="20887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ABB9027F-509E-B2E0-BF2E-CE94D55E552D}"/>
              </a:ext>
            </a:extLst>
          </p:cNvPr>
          <p:cNvGrpSpPr/>
          <p:nvPr/>
        </p:nvGrpSpPr>
        <p:grpSpPr>
          <a:xfrm>
            <a:off x="3701843" y="5220929"/>
            <a:ext cx="1725561" cy="1034049"/>
            <a:chOff x="3613355" y="5220929"/>
            <a:chExt cx="1725561" cy="1034049"/>
          </a:xfrm>
        </p:grpSpPr>
        <p:sp>
          <p:nvSpPr>
            <p:cNvPr id="16" name="TextBox 15">
              <a:extLst>
                <a:ext uri="{FF2B5EF4-FFF2-40B4-BE49-F238E27FC236}">
                  <a16:creationId xmlns:a16="http://schemas.microsoft.com/office/drawing/2014/main" id="{B5EF595E-7266-4574-F1F7-50C9E97C8787}"/>
                </a:ext>
              </a:extLst>
            </p:cNvPr>
            <p:cNvSpPr txBox="1"/>
            <p:nvPr/>
          </p:nvSpPr>
          <p:spPr>
            <a:xfrm>
              <a:off x="3613355" y="5885646"/>
              <a:ext cx="1725561" cy="369332"/>
            </a:xfrm>
            <a:prstGeom prst="rect">
              <a:avLst/>
            </a:prstGeom>
            <a:noFill/>
            <a:ln>
              <a:noFill/>
            </a:ln>
          </p:spPr>
          <p:txBody>
            <a:bodyPr wrap="square" rtlCol="0">
              <a:spAutoFit/>
            </a:bodyPr>
            <a:lstStyle/>
            <a:p>
              <a:pPr algn="ctr"/>
              <a:r>
                <a:rPr lang="en-US" dirty="0">
                  <a:solidFill>
                    <a:srgbClr val="000000"/>
                  </a:solidFill>
                </a:rPr>
                <a:t>Orography</a:t>
              </a:r>
            </a:p>
          </p:txBody>
        </p:sp>
        <p:cxnSp>
          <p:nvCxnSpPr>
            <p:cNvPr id="20" name="Straight Arrow Connector 19">
              <a:extLst>
                <a:ext uri="{FF2B5EF4-FFF2-40B4-BE49-F238E27FC236}">
                  <a16:creationId xmlns:a16="http://schemas.microsoft.com/office/drawing/2014/main" id="{1EDEDACC-8727-1DAD-B525-BC258C306E59}"/>
                </a:ext>
              </a:extLst>
            </p:cNvPr>
            <p:cNvCxnSpPr>
              <a:stCxn id="16" idx="0"/>
            </p:cNvCxnSpPr>
            <p:nvPr/>
          </p:nvCxnSpPr>
          <p:spPr>
            <a:xfrm flipH="1" flipV="1">
              <a:off x="4476135" y="5220929"/>
              <a:ext cx="1" cy="664717"/>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4009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01B13A-4F8F-D777-6349-B4D244B4B7F4}"/>
              </a:ext>
            </a:extLst>
          </p:cNvPr>
          <p:cNvPicPr>
            <a:picLocks noChangeAspect="1"/>
          </p:cNvPicPr>
          <p:nvPr/>
        </p:nvPicPr>
        <p:blipFill>
          <a:blip r:embed="rId3"/>
          <a:srcRect/>
          <a:stretch/>
        </p:blipFill>
        <p:spPr>
          <a:xfrm>
            <a:off x="2323652" y="1516529"/>
            <a:ext cx="6260950" cy="4173966"/>
          </a:xfrm>
          <a:prstGeom prst="rect">
            <a:avLst/>
          </a:prstGeom>
        </p:spPr>
      </p:pic>
      <p:sp>
        <p:nvSpPr>
          <p:cNvPr id="4" name="TextBox 3">
            <a:extLst>
              <a:ext uri="{FF2B5EF4-FFF2-40B4-BE49-F238E27FC236}">
                <a16:creationId xmlns:a16="http://schemas.microsoft.com/office/drawing/2014/main" id="{F675B295-1763-E8C0-72EB-F0B9AB5DB36B}"/>
              </a:ext>
            </a:extLst>
          </p:cNvPr>
          <p:cNvSpPr txBox="1"/>
          <p:nvPr/>
        </p:nvSpPr>
        <p:spPr>
          <a:xfrm>
            <a:off x="477338" y="489208"/>
            <a:ext cx="10269551" cy="954107"/>
          </a:xfrm>
          <a:prstGeom prst="rect">
            <a:avLst/>
          </a:prstGeom>
          <a:noFill/>
        </p:spPr>
        <p:txBody>
          <a:bodyPr wrap="square" rtlCol="0">
            <a:spAutoFit/>
          </a:bodyPr>
          <a:lstStyle/>
          <a:p>
            <a:r>
              <a:rPr lang="en-US" sz="2800" b="1" dirty="0">
                <a:solidFill>
                  <a:srgbClr val="000000"/>
                </a:solidFill>
              </a:rPr>
              <a:t>Breaking gravity waves over Northern Europe slowed the upper stratospheric zonal wind</a:t>
            </a:r>
          </a:p>
        </p:txBody>
      </p:sp>
      <p:sp>
        <p:nvSpPr>
          <p:cNvPr id="5" name="Right Brace 4">
            <a:extLst>
              <a:ext uri="{FF2B5EF4-FFF2-40B4-BE49-F238E27FC236}">
                <a16:creationId xmlns:a16="http://schemas.microsoft.com/office/drawing/2014/main" id="{EAEC975E-A2C8-0EDC-67E7-C57CC66E52AF}"/>
              </a:ext>
            </a:extLst>
          </p:cNvPr>
          <p:cNvSpPr/>
          <p:nvPr/>
        </p:nvSpPr>
        <p:spPr>
          <a:xfrm>
            <a:off x="8584601" y="3108960"/>
            <a:ext cx="290457" cy="688489"/>
          </a:xfrm>
          <a:prstGeom prst="rightBrace">
            <a:avLst/>
          </a:prstGeom>
          <a:ln w="317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3415612B-36C6-2592-B391-16A89001585A}"/>
              </a:ext>
            </a:extLst>
          </p:cNvPr>
          <p:cNvSpPr txBox="1"/>
          <p:nvPr/>
        </p:nvSpPr>
        <p:spPr>
          <a:xfrm>
            <a:off x="8729829" y="3268538"/>
            <a:ext cx="2495774" cy="369332"/>
          </a:xfrm>
          <a:prstGeom prst="rect">
            <a:avLst/>
          </a:prstGeom>
          <a:noFill/>
        </p:spPr>
        <p:txBody>
          <a:bodyPr wrap="square" rtlCol="0">
            <a:spAutoFit/>
          </a:bodyPr>
          <a:lstStyle/>
          <a:p>
            <a:pPr algn="ctr"/>
            <a:r>
              <a:rPr lang="en-US" dirty="0">
                <a:solidFill>
                  <a:srgbClr val="000000"/>
                </a:solidFill>
              </a:rPr>
              <a:t>Upper Stratosphere</a:t>
            </a:r>
          </a:p>
        </p:txBody>
      </p:sp>
      <p:sp>
        <p:nvSpPr>
          <p:cNvPr id="7" name="TextBox 6">
            <a:extLst>
              <a:ext uri="{FF2B5EF4-FFF2-40B4-BE49-F238E27FC236}">
                <a16:creationId xmlns:a16="http://schemas.microsoft.com/office/drawing/2014/main" id="{DCD426C5-0236-679E-DC4C-F12AEE3369CF}"/>
              </a:ext>
            </a:extLst>
          </p:cNvPr>
          <p:cNvSpPr txBox="1"/>
          <p:nvPr/>
        </p:nvSpPr>
        <p:spPr>
          <a:xfrm>
            <a:off x="8864299" y="1743507"/>
            <a:ext cx="2226834" cy="646331"/>
          </a:xfrm>
          <a:prstGeom prst="rect">
            <a:avLst/>
          </a:prstGeom>
          <a:noFill/>
          <a:ln>
            <a:solidFill>
              <a:srgbClr val="000000"/>
            </a:solidFill>
          </a:ln>
        </p:spPr>
        <p:txBody>
          <a:bodyPr wrap="square" rtlCol="0">
            <a:spAutoFit/>
          </a:bodyPr>
          <a:lstStyle/>
          <a:p>
            <a:pPr algn="ctr"/>
            <a:r>
              <a:rPr lang="en-US" dirty="0">
                <a:solidFill>
                  <a:srgbClr val="000000"/>
                </a:solidFill>
              </a:rPr>
              <a:t>17 Jan 2022</a:t>
            </a:r>
          </a:p>
          <a:p>
            <a:pPr algn="ctr"/>
            <a:r>
              <a:rPr lang="en-US" dirty="0">
                <a:solidFill>
                  <a:srgbClr val="000000"/>
                </a:solidFill>
              </a:rPr>
              <a:t>60</a:t>
            </a:r>
            <a:r>
              <a:rPr lang="en-US" baseline="30000" dirty="0">
                <a:solidFill>
                  <a:srgbClr val="000000"/>
                </a:solidFill>
              </a:rPr>
              <a:t>o</a:t>
            </a:r>
            <a:r>
              <a:rPr lang="en-US" dirty="0">
                <a:solidFill>
                  <a:srgbClr val="000000"/>
                </a:solidFill>
              </a:rPr>
              <a:t>N, 10</a:t>
            </a:r>
            <a:r>
              <a:rPr lang="en-US" baseline="30000" dirty="0">
                <a:solidFill>
                  <a:srgbClr val="000000"/>
                </a:solidFill>
              </a:rPr>
              <a:t>o</a:t>
            </a:r>
            <a:r>
              <a:rPr lang="en-US" dirty="0">
                <a:solidFill>
                  <a:srgbClr val="000000"/>
                </a:solidFill>
              </a:rPr>
              <a:t>W-50</a:t>
            </a:r>
            <a:r>
              <a:rPr lang="en-US" baseline="30000" dirty="0">
                <a:solidFill>
                  <a:srgbClr val="000000"/>
                </a:solidFill>
              </a:rPr>
              <a:t>o</a:t>
            </a:r>
            <a:r>
              <a:rPr lang="en-US" dirty="0">
                <a:solidFill>
                  <a:srgbClr val="000000"/>
                </a:solidFill>
              </a:rPr>
              <a:t>E</a:t>
            </a:r>
          </a:p>
        </p:txBody>
      </p:sp>
      <p:sp>
        <p:nvSpPr>
          <p:cNvPr id="8" name="Rectangle 7">
            <a:extLst>
              <a:ext uri="{FF2B5EF4-FFF2-40B4-BE49-F238E27FC236}">
                <a16:creationId xmlns:a16="http://schemas.microsoft.com/office/drawing/2014/main" id="{28F07592-6CD9-B8D7-7BB2-D7B513AD2B70}"/>
              </a:ext>
            </a:extLst>
          </p:cNvPr>
          <p:cNvSpPr/>
          <p:nvPr/>
        </p:nvSpPr>
        <p:spPr>
          <a:xfrm>
            <a:off x="4109421" y="1516529"/>
            <a:ext cx="3108960" cy="19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E200F16-DE8B-7616-37C0-D1198119EAD1}"/>
              </a:ext>
            </a:extLst>
          </p:cNvPr>
          <p:cNvSpPr/>
          <p:nvPr/>
        </p:nvSpPr>
        <p:spPr>
          <a:xfrm>
            <a:off x="2777266" y="5394378"/>
            <a:ext cx="3978536" cy="369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047F5FF-7DD0-F72C-11B1-AC95B7C1E15E}"/>
              </a:ext>
            </a:extLst>
          </p:cNvPr>
          <p:cNvSpPr txBox="1"/>
          <p:nvPr/>
        </p:nvSpPr>
        <p:spPr>
          <a:xfrm>
            <a:off x="477338" y="3184264"/>
            <a:ext cx="1362220" cy="646331"/>
          </a:xfrm>
          <a:prstGeom prst="rect">
            <a:avLst/>
          </a:prstGeom>
          <a:noFill/>
          <a:ln>
            <a:solidFill>
              <a:srgbClr val="FF0000"/>
            </a:solidFill>
          </a:ln>
        </p:spPr>
        <p:txBody>
          <a:bodyPr wrap="square" rtlCol="0">
            <a:spAutoFit/>
          </a:bodyPr>
          <a:lstStyle/>
          <a:p>
            <a:pPr algn="ctr"/>
            <a:r>
              <a:rPr lang="en-US" dirty="0">
                <a:solidFill>
                  <a:srgbClr val="FF0000"/>
                </a:solidFill>
              </a:rPr>
              <a:t>Zonal Wind 50-90 m/s</a:t>
            </a:r>
          </a:p>
        </p:txBody>
      </p:sp>
      <p:sp>
        <p:nvSpPr>
          <p:cNvPr id="11" name="Right Arrow 10">
            <a:extLst>
              <a:ext uri="{FF2B5EF4-FFF2-40B4-BE49-F238E27FC236}">
                <a16:creationId xmlns:a16="http://schemas.microsoft.com/office/drawing/2014/main" id="{2C7D7D4D-3149-5742-B341-4DE02BD553B8}"/>
              </a:ext>
            </a:extLst>
          </p:cNvPr>
          <p:cNvSpPr/>
          <p:nvPr/>
        </p:nvSpPr>
        <p:spPr>
          <a:xfrm>
            <a:off x="1839558" y="3429000"/>
            <a:ext cx="484094" cy="2088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5FFB224-E112-AE4F-F7D2-AC2C2FE0418A}"/>
              </a:ext>
            </a:extLst>
          </p:cNvPr>
          <p:cNvSpPr txBox="1"/>
          <p:nvPr/>
        </p:nvSpPr>
        <p:spPr>
          <a:xfrm>
            <a:off x="4608609" y="5427300"/>
            <a:ext cx="2287041" cy="338554"/>
          </a:xfrm>
          <a:prstGeom prst="rect">
            <a:avLst/>
          </a:prstGeom>
          <a:noFill/>
        </p:spPr>
        <p:txBody>
          <a:bodyPr wrap="square" rtlCol="0">
            <a:spAutoFit/>
          </a:bodyPr>
          <a:lstStyle/>
          <a:p>
            <a:pPr algn="ctr"/>
            <a:r>
              <a:rPr lang="en-US" sz="1600" dirty="0">
                <a:solidFill>
                  <a:srgbClr val="000000"/>
                </a:solidFill>
              </a:rPr>
              <a:t>Longitude</a:t>
            </a:r>
          </a:p>
        </p:txBody>
      </p:sp>
      <p:sp>
        <p:nvSpPr>
          <p:cNvPr id="14" name="TextBox 13">
            <a:extLst>
              <a:ext uri="{FF2B5EF4-FFF2-40B4-BE49-F238E27FC236}">
                <a16:creationId xmlns:a16="http://schemas.microsoft.com/office/drawing/2014/main" id="{EFD166B6-FE3E-CD3E-DC6B-2FE3440DED84}"/>
              </a:ext>
            </a:extLst>
          </p:cNvPr>
          <p:cNvSpPr txBox="1"/>
          <p:nvPr/>
        </p:nvSpPr>
        <p:spPr>
          <a:xfrm>
            <a:off x="477338" y="2204972"/>
            <a:ext cx="1362220" cy="646331"/>
          </a:xfrm>
          <a:prstGeom prst="rect">
            <a:avLst/>
          </a:prstGeom>
          <a:noFill/>
          <a:ln>
            <a:solidFill>
              <a:srgbClr val="0070C0"/>
            </a:solidFill>
          </a:ln>
        </p:spPr>
        <p:txBody>
          <a:bodyPr wrap="square" rtlCol="0">
            <a:spAutoFit/>
          </a:bodyPr>
          <a:lstStyle/>
          <a:p>
            <a:pPr algn="ctr"/>
            <a:r>
              <a:rPr lang="en-US" dirty="0">
                <a:solidFill>
                  <a:srgbClr val="00B0F0"/>
                </a:solidFill>
              </a:rPr>
              <a:t>Zonal Wind 0 m/s</a:t>
            </a:r>
          </a:p>
        </p:txBody>
      </p:sp>
      <p:sp>
        <p:nvSpPr>
          <p:cNvPr id="15" name="Right Arrow 14">
            <a:extLst>
              <a:ext uri="{FF2B5EF4-FFF2-40B4-BE49-F238E27FC236}">
                <a16:creationId xmlns:a16="http://schemas.microsoft.com/office/drawing/2014/main" id="{063151B3-0CFD-A686-53F9-D9884D72C433}"/>
              </a:ext>
            </a:extLst>
          </p:cNvPr>
          <p:cNvSpPr/>
          <p:nvPr/>
        </p:nvSpPr>
        <p:spPr>
          <a:xfrm>
            <a:off x="1839558" y="2449708"/>
            <a:ext cx="484094" cy="20887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ABB9027F-509E-B2E0-BF2E-CE94D55E552D}"/>
              </a:ext>
            </a:extLst>
          </p:cNvPr>
          <p:cNvGrpSpPr/>
          <p:nvPr/>
        </p:nvGrpSpPr>
        <p:grpSpPr>
          <a:xfrm>
            <a:off x="3701843" y="5220929"/>
            <a:ext cx="1725561" cy="1034049"/>
            <a:chOff x="3613355" y="5220929"/>
            <a:chExt cx="1725561" cy="1034049"/>
          </a:xfrm>
        </p:grpSpPr>
        <p:sp>
          <p:nvSpPr>
            <p:cNvPr id="16" name="TextBox 15">
              <a:extLst>
                <a:ext uri="{FF2B5EF4-FFF2-40B4-BE49-F238E27FC236}">
                  <a16:creationId xmlns:a16="http://schemas.microsoft.com/office/drawing/2014/main" id="{B5EF595E-7266-4574-F1F7-50C9E97C8787}"/>
                </a:ext>
              </a:extLst>
            </p:cNvPr>
            <p:cNvSpPr txBox="1"/>
            <p:nvPr/>
          </p:nvSpPr>
          <p:spPr>
            <a:xfrm>
              <a:off x="3613355" y="5885646"/>
              <a:ext cx="1725561" cy="369332"/>
            </a:xfrm>
            <a:prstGeom prst="rect">
              <a:avLst/>
            </a:prstGeom>
            <a:noFill/>
            <a:ln>
              <a:noFill/>
            </a:ln>
          </p:spPr>
          <p:txBody>
            <a:bodyPr wrap="square" rtlCol="0">
              <a:spAutoFit/>
            </a:bodyPr>
            <a:lstStyle/>
            <a:p>
              <a:pPr algn="ctr"/>
              <a:r>
                <a:rPr lang="en-US" dirty="0">
                  <a:solidFill>
                    <a:srgbClr val="000000"/>
                  </a:solidFill>
                </a:rPr>
                <a:t>Orography</a:t>
              </a:r>
            </a:p>
          </p:txBody>
        </p:sp>
        <p:cxnSp>
          <p:nvCxnSpPr>
            <p:cNvPr id="20" name="Straight Arrow Connector 19">
              <a:extLst>
                <a:ext uri="{FF2B5EF4-FFF2-40B4-BE49-F238E27FC236}">
                  <a16:creationId xmlns:a16="http://schemas.microsoft.com/office/drawing/2014/main" id="{1EDEDACC-8727-1DAD-B525-BC258C306E59}"/>
                </a:ext>
              </a:extLst>
            </p:cNvPr>
            <p:cNvCxnSpPr>
              <a:stCxn id="16" idx="0"/>
            </p:cNvCxnSpPr>
            <p:nvPr/>
          </p:nvCxnSpPr>
          <p:spPr>
            <a:xfrm flipH="1" flipV="1">
              <a:off x="4476135" y="5220929"/>
              <a:ext cx="1" cy="664717"/>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0450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CCD8DA-4831-EA0E-2D52-D19BCC11E279}"/>
              </a:ext>
            </a:extLst>
          </p:cNvPr>
          <p:cNvSpPr txBox="1"/>
          <p:nvPr/>
        </p:nvSpPr>
        <p:spPr>
          <a:xfrm>
            <a:off x="477338" y="489208"/>
            <a:ext cx="10850463" cy="954107"/>
          </a:xfrm>
          <a:prstGeom prst="rect">
            <a:avLst/>
          </a:prstGeom>
          <a:noFill/>
        </p:spPr>
        <p:txBody>
          <a:bodyPr wrap="square" rtlCol="0">
            <a:spAutoFit/>
          </a:bodyPr>
          <a:lstStyle/>
          <a:p>
            <a:r>
              <a:rPr lang="en-US" sz="2800" b="1" dirty="0">
                <a:solidFill>
                  <a:srgbClr val="000000"/>
                </a:solidFill>
              </a:rPr>
              <a:t>These breaking gravity waves created unstable flow around the vortex that led to well defined high EPV eddies</a:t>
            </a:r>
          </a:p>
        </p:txBody>
      </p:sp>
      <p:sp>
        <p:nvSpPr>
          <p:cNvPr id="8" name="TextBox 7">
            <a:extLst>
              <a:ext uri="{FF2B5EF4-FFF2-40B4-BE49-F238E27FC236}">
                <a16:creationId xmlns:a16="http://schemas.microsoft.com/office/drawing/2014/main" id="{0DB3E076-DF28-6F56-F7B6-5B913DB5F6CB}"/>
              </a:ext>
            </a:extLst>
          </p:cNvPr>
          <p:cNvSpPr txBox="1"/>
          <p:nvPr/>
        </p:nvSpPr>
        <p:spPr>
          <a:xfrm>
            <a:off x="4030055" y="5376446"/>
            <a:ext cx="3203568" cy="523220"/>
          </a:xfrm>
          <a:prstGeom prst="rect">
            <a:avLst/>
          </a:prstGeom>
          <a:noFill/>
        </p:spPr>
        <p:txBody>
          <a:bodyPr wrap="square" rtlCol="0">
            <a:spAutoFit/>
          </a:bodyPr>
          <a:lstStyle/>
          <a:p>
            <a:pPr algn="ctr"/>
            <a:r>
              <a:rPr lang="en-US" sz="2800" dirty="0">
                <a:solidFill>
                  <a:srgbClr val="000000"/>
                </a:solidFill>
              </a:rPr>
              <a:t>January 2022</a:t>
            </a:r>
          </a:p>
        </p:txBody>
      </p:sp>
      <p:sp>
        <p:nvSpPr>
          <p:cNvPr id="9" name="TextBox 8">
            <a:extLst>
              <a:ext uri="{FF2B5EF4-FFF2-40B4-BE49-F238E27FC236}">
                <a16:creationId xmlns:a16="http://schemas.microsoft.com/office/drawing/2014/main" id="{A0A8308B-8849-7777-98FA-2D2A2D687F48}"/>
              </a:ext>
            </a:extLst>
          </p:cNvPr>
          <p:cNvSpPr txBox="1"/>
          <p:nvPr/>
        </p:nvSpPr>
        <p:spPr>
          <a:xfrm>
            <a:off x="1411049" y="4853226"/>
            <a:ext cx="869576" cy="523220"/>
          </a:xfrm>
          <a:prstGeom prst="rect">
            <a:avLst/>
          </a:prstGeom>
          <a:noFill/>
        </p:spPr>
        <p:txBody>
          <a:bodyPr wrap="square" rtlCol="0">
            <a:spAutoFit/>
          </a:bodyPr>
          <a:lstStyle/>
          <a:p>
            <a:pPr algn="ctr"/>
            <a:r>
              <a:rPr lang="en-US" sz="2800" dirty="0">
                <a:solidFill>
                  <a:srgbClr val="000000"/>
                </a:solidFill>
              </a:rPr>
              <a:t>24</a:t>
            </a:r>
          </a:p>
        </p:txBody>
      </p:sp>
      <p:sp>
        <p:nvSpPr>
          <p:cNvPr id="10" name="TextBox 9">
            <a:extLst>
              <a:ext uri="{FF2B5EF4-FFF2-40B4-BE49-F238E27FC236}">
                <a16:creationId xmlns:a16="http://schemas.microsoft.com/office/drawing/2014/main" id="{17E09929-5007-02DB-8073-75E3B0C01A61}"/>
              </a:ext>
            </a:extLst>
          </p:cNvPr>
          <p:cNvSpPr txBox="1"/>
          <p:nvPr/>
        </p:nvSpPr>
        <p:spPr>
          <a:xfrm>
            <a:off x="4088803" y="4853226"/>
            <a:ext cx="869576" cy="523220"/>
          </a:xfrm>
          <a:prstGeom prst="rect">
            <a:avLst/>
          </a:prstGeom>
          <a:noFill/>
        </p:spPr>
        <p:txBody>
          <a:bodyPr wrap="square" rtlCol="0">
            <a:spAutoFit/>
          </a:bodyPr>
          <a:lstStyle/>
          <a:p>
            <a:pPr algn="ctr"/>
            <a:r>
              <a:rPr lang="en-US" sz="2800" dirty="0">
                <a:solidFill>
                  <a:srgbClr val="000000"/>
                </a:solidFill>
              </a:rPr>
              <a:t>25</a:t>
            </a:r>
          </a:p>
        </p:txBody>
      </p:sp>
      <p:sp>
        <p:nvSpPr>
          <p:cNvPr id="11" name="TextBox 10">
            <a:extLst>
              <a:ext uri="{FF2B5EF4-FFF2-40B4-BE49-F238E27FC236}">
                <a16:creationId xmlns:a16="http://schemas.microsoft.com/office/drawing/2014/main" id="{0C2D5A06-E0DA-A73A-8090-0FBB75ECD988}"/>
              </a:ext>
            </a:extLst>
          </p:cNvPr>
          <p:cNvSpPr txBox="1"/>
          <p:nvPr/>
        </p:nvSpPr>
        <p:spPr>
          <a:xfrm>
            <a:off x="6828896" y="4853226"/>
            <a:ext cx="869576" cy="523220"/>
          </a:xfrm>
          <a:prstGeom prst="rect">
            <a:avLst/>
          </a:prstGeom>
          <a:noFill/>
        </p:spPr>
        <p:txBody>
          <a:bodyPr wrap="square" rtlCol="0">
            <a:spAutoFit/>
          </a:bodyPr>
          <a:lstStyle/>
          <a:p>
            <a:pPr algn="ctr"/>
            <a:r>
              <a:rPr lang="en-US" sz="2800" dirty="0">
                <a:solidFill>
                  <a:srgbClr val="000000"/>
                </a:solidFill>
              </a:rPr>
              <a:t>26</a:t>
            </a:r>
          </a:p>
        </p:txBody>
      </p:sp>
      <p:sp>
        <p:nvSpPr>
          <p:cNvPr id="12" name="TextBox 11">
            <a:extLst>
              <a:ext uri="{FF2B5EF4-FFF2-40B4-BE49-F238E27FC236}">
                <a16:creationId xmlns:a16="http://schemas.microsoft.com/office/drawing/2014/main" id="{0EE54967-0249-6B32-9A84-1B26583F9458}"/>
              </a:ext>
            </a:extLst>
          </p:cNvPr>
          <p:cNvSpPr txBox="1"/>
          <p:nvPr/>
        </p:nvSpPr>
        <p:spPr>
          <a:xfrm>
            <a:off x="9473902" y="4853226"/>
            <a:ext cx="869576" cy="523220"/>
          </a:xfrm>
          <a:prstGeom prst="rect">
            <a:avLst/>
          </a:prstGeom>
          <a:noFill/>
        </p:spPr>
        <p:txBody>
          <a:bodyPr wrap="square" rtlCol="0">
            <a:spAutoFit/>
          </a:bodyPr>
          <a:lstStyle/>
          <a:p>
            <a:pPr algn="ctr"/>
            <a:r>
              <a:rPr lang="en-US" sz="2800" dirty="0">
                <a:solidFill>
                  <a:srgbClr val="000000"/>
                </a:solidFill>
              </a:rPr>
              <a:t>27</a:t>
            </a:r>
          </a:p>
        </p:txBody>
      </p:sp>
      <p:pic>
        <p:nvPicPr>
          <p:cNvPr id="3" name="Picture 2">
            <a:extLst>
              <a:ext uri="{FF2B5EF4-FFF2-40B4-BE49-F238E27FC236}">
                <a16:creationId xmlns:a16="http://schemas.microsoft.com/office/drawing/2014/main" id="{794D6092-6D0B-3B8C-147D-792383462831}"/>
              </a:ext>
            </a:extLst>
          </p:cNvPr>
          <p:cNvPicPr>
            <a:picLocks noChangeAspect="1"/>
          </p:cNvPicPr>
          <p:nvPr/>
        </p:nvPicPr>
        <p:blipFill>
          <a:blip r:embed="rId4"/>
          <a:srcRect/>
          <a:stretch/>
        </p:blipFill>
        <p:spPr>
          <a:xfrm>
            <a:off x="666559" y="2139613"/>
            <a:ext cx="2578774" cy="2578774"/>
          </a:xfrm>
          <a:prstGeom prst="rect">
            <a:avLst/>
          </a:prstGeom>
        </p:spPr>
      </p:pic>
      <p:pic>
        <p:nvPicPr>
          <p:cNvPr id="6" name="Picture 5">
            <a:extLst>
              <a:ext uri="{FF2B5EF4-FFF2-40B4-BE49-F238E27FC236}">
                <a16:creationId xmlns:a16="http://schemas.microsoft.com/office/drawing/2014/main" id="{A894351A-99C4-1CE6-08D1-4BE81207B032}"/>
              </a:ext>
            </a:extLst>
          </p:cNvPr>
          <p:cNvPicPr>
            <a:picLocks noChangeAspect="1"/>
          </p:cNvPicPr>
          <p:nvPr/>
        </p:nvPicPr>
        <p:blipFill>
          <a:blip r:embed="rId5"/>
          <a:srcRect/>
          <a:stretch/>
        </p:blipFill>
        <p:spPr>
          <a:xfrm>
            <a:off x="3323795" y="2139613"/>
            <a:ext cx="2578774" cy="2578774"/>
          </a:xfrm>
          <a:prstGeom prst="rect">
            <a:avLst/>
          </a:prstGeom>
        </p:spPr>
      </p:pic>
      <p:pic>
        <p:nvPicPr>
          <p:cNvPr id="13" name="Picture 12">
            <a:extLst>
              <a:ext uri="{FF2B5EF4-FFF2-40B4-BE49-F238E27FC236}">
                <a16:creationId xmlns:a16="http://schemas.microsoft.com/office/drawing/2014/main" id="{B4BC6AEB-B293-C1CF-5DDE-CBB68A5B20BE}"/>
              </a:ext>
            </a:extLst>
          </p:cNvPr>
          <p:cNvPicPr>
            <a:picLocks noChangeAspect="1"/>
          </p:cNvPicPr>
          <p:nvPr/>
        </p:nvPicPr>
        <p:blipFill>
          <a:blip r:embed="rId6"/>
          <a:srcRect/>
          <a:stretch/>
        </p:blipFill>
        <p:spPr>
          <a:xfrm>
            <a:off x="5981031" y="2120493"/>
            <a:ext cx="2578774" cy="2578774"/>
          </a:xfrm>
          <a:prstGeom prst="rect">
            <a:avLst/>
          </a:prstGeom>
        </p:spPr>
      </p:pic>
      <p:pic>
        <p:nvPicPr>
          <p:cNvPr id="14" name="Picture 13">
            <a:extLst>
              <a:ext uri="{FF2B5EF4-FFF2-40B4-BE49-F238E27FC236}">
                <a16:creationId xmlns:a16="http://schemas.microsoft.com/office/drawing/2014/main" id="{BF28236B-3D79-44EE-8F9F-864C77E57CA7}"/>
              </a:ext>
            </a:extLst>
          </p:cNvPr>
          <p:cNvPicPr>
            <a:picLocks noChangeAspect="1"/>
          </p:cNvPicPr>
          <p:nvPr/>
        </p:nvPicPr>
        <p:blipFill>
          <a:blip r:embed="rId7"/>
          <a:srcRect/>
          <a:stretch/>
        </p:blipFill>
        <p:spPr>
          <a:xfrm>
            <a:off x="8619303" y="2139613"/>
            <a:ext cx="2578774" cy="2578774"/>
          </a:xfrm>
          <a:prstGeom prst="rect">
            <a:avLst/>
          </a:prstGeom>
        </p:spPr>
      </p:pic>
      <p:sp>
        <p:nvSpPr>
          <p:cNvPr id="2" name="TextBox 1">
            <a:extLst>
              <a:ext uri="{FF2B5EF4-FFF2-40B4-BE49-F238E27FC236}">
                <a16:creationId xmlns:a16="http://schemas.microsoft.com/office/drawing/2014/main" id="{31F76EED-738E-3CA6-68BC-FB16915F62DA}"/>
              </a:ext>
            </a:extLst>
          </p:cNvPr>
          <p:cNvSpPr txBox="1"/>
          <p:nvPr/>
        </p:nvSpPr>
        <p:spPr>
          <a:xfrm>
            <a:off x="4088803" y="2920181"/>
            <a:ext cx="306216" cy="369332"/>
          </a:xfrm>
          <a:prstGeom prst="rect">
            <a:avLst/>
          </a:prstGeom>
          <a:noFill/>
        </p:spPr>
        <p:txBody>
          <a:bodyPr wrap="square" rtlCol="0">
            <a:spAutoFit/>
          </a:bodyPr>
          <a:lstStyle/>
          <a:p>
            <a:pPr algn="ctr"/>
            <a:r>
              <a:rPr lang="en-US" dirty="0"/>
              <a:t>A</a:t>
            </a:r>
          </a:p>
        </p:txBody>
      </p:sp>
      <p:sp>
        <p:nvSpPr>
          <p:cNvPr id="4" name="TextBox 3">
            <a:extLst>
              <a:ext uri="{FF2B5EF4-FFF2-40B4-BE49-F238E27FC236}">
                <a16:creationId xmlns:a16="http://schemas.microsoft.com/office/drawing/2014/main" id="{86C5EE11-04F5-B27C-ADDC-A6D3ADECD408}"/>
              </a:ext>
            </a:extLst>
          </p:cNvPr>
          <p:cNvSpPr txBox="1"/>
          <p:nvPr/>
        </p:nvSpPr>
        <p:spPr>
          <a:xfrm>
            <a:off x="4538339" y="2517329"/>
            <a:ext cx="306216" cy="369332"/>
          </a:xfrm>
          <a:prstGeom prst="rect">
            <a:avLst/>
          </a:prstGeom>
          <a:noFill/>
        </p:spPr>
        <p:txBody>
          <a:bodyPr wrap="square" rtlCol="0">
            <a:spAutoFit/>
          </a:bodyPr>
          <a:lstStyle/>
          <a:p>
            <a:pPr algn="ctr"/>
            <a:r>
              <a:rPr lang="en-US" dirty="0"/>
              <a:t>B</a:t>
            </a:r>
          </a:p>
        </p:txBody>
      </p:sp>
      <p:sp>
        <p:nvSpPr>
          <p:cNvPr id="7" name="TextBox 6">
            <a:extLst>
              <a:ext uri="{FF2B5EF4-FFF2-40B4-BE49-F238E27FC236}">
                <a16:creationId xmlns:a16="http://schemas.microsoft.com/office/drawing/2014/main" id="{0AE9160E-766D-F46D-B672-59774593728B}"/>
              </a:ext>
            </a:extLst>
          </p:cNvPr>
          <p:cNvSpPr txBox="1"/>
          <p:nvPr/>
        </p:nvSpPr>
        <p:spPr>
          <a:xfrm>
            <a:off x="7122576" y="3960639"/>
            <a:ext cx="306216" cy="369332"/>
          </a:xfrm>
          <a:prstGeom prst="rect">
            <a:avLst/>
          </a:prstGeom>
          <a:noFill/>
        </p:spPr>
        <p:txBody>
          <a:bodyPr wrap="square" rtlCol="0">
            <a:spAutoFit/>
          </a:bodyPr>
          <a:lstStyle/>
          <a:p>
            <a:pPr algn="ctr"/>
            <a:r>
              <a:rPr lang="en-US" dirty="0"/>
              <a:t>A</a:t>
            </a:r>
          </a:p>
        </p:txBody>
      </p:sp>
      <p:sp>
        <p:nvSpPr>
          <p:cNvPr id="15" name="TextBox 14">
            <a:extLst>
              <a:ext uri="{FF2B5EF4-FFF2-40B4-BE49-F238E27FC236}">
                <a16:creationId xmlns:a16="http://schemas.microsoft.com/office/drawing/2014/main" id="{CA5F7B51-78E9-CFEC-0B16-F0F9731A637D}"/>
              </a:ext>
            </a:extLst>
          </p:cNvPr>
          <p:cNvSpPr txBox="1"/>
          <p:nvPr/>
        </p:nvSpPr>
        <p:spPr>
          <a:xfrm flipH="1">
            <a:off x="10156378" y="3104847"/>
            <a:ext cx="1041699" cy="369332"/>
          </a:xfrm>
          <a:prstGeom prst="rect">
            <a:avLst/>
          </a:prstGeom>
          <a:noFill/>
        </p:spPr>
        <p:txBody>
          <a:bodyPr wrap="square" rtlCol="0">
            <a:spAutoFit/>
          </a:bodyPr>
          <a:lstStyle/>
          <a:p>
            <a:pPr algn="ctr"/>
            <a:r>
              <a:rPr lang="en-US" dirty="0"/>
              <a:t>A</a:t>
            </a:r>
          </a:p>
        </p:txBody>
      </p:sp>
      <p:sp>
        <p:nvSpPr>
          <p:cNvPr id="16" name="TextBox 15">
            <a:extLst>
              <a:ext uri="{FF2B5EF4-FFF2-40B4-BE49-F238E27FC236}">
                <a16:creationId xmlns:a16="http://schemas.microsoft.com/office/drawing/2014/main" id="{D56C8FC4-26A8-22F6-96E5-2D2A46E16EF2}"/>
              </a:ext>
            </a:extLst>
          </p:cNvPr>
          <p:cNvSpPr txBox="1"/>
          <p:nvPr/>
        </p:nvSpPr>
        <p:spPr>
          <a:xfrm>
            <a:off x="6675788" y="3409880"/>
            <a:ext cx="306216" cy="369332"/>
          </a:xfrm>
          <a:prstGeom prst="rect">
            <a:avLst/>
          </a:prstGeom>
          <a:noFill/>
        </p:spPr>
        <p:txBody>
          <a:bodyPr wrap="square" rtlCol="0">
            <a:spAutoFit/>
          </a:bodyPr>
          <a:lstStyle/>
          <a:p>
            <a:pPr algn="ctr"/>
            <a:r>
              <a:rPr lang="en-US" dirty="0"/>
              <a:t>B</a:t>
            </a:r>
          </a:p>
        </p:txBody>
      </p:sp>
      <p:sp>
        <p:nvSpPr>
          <p:cNvPr id="17" name="TextBox 16">
            <a:extLst>
              <a:ext uri="{FF2B5EF4-FFF2-40B4-BE49-F238E27FC236}">
                <a16:creationId xmlns:a16="http://schemas.microsoft.com/office/drawing/2014/main" id="{47DE2793-D896-9C71-07B3-FEB6DEA69906}"/>
              </a:ext>
            </a:extLst>
          </p:cNvPr>
          <p:cNvSpPr txBox="1"/>
          <p:nvPr/>
        </p:nvSpPr>
        <p:spPr>
          <a:xfrm>
            <a:off x="10378095" y="3638592"/>
            <a:ext cx="306216" cy="369332"/>
          </a:xfrm>
          <a:prstGeom prst="rect">
            <a:avLst/>
          </a:prstGeom>
          <a:noFill/>
        </p:spPr>
        <p:txBody>
          <a:bodyPr wrap="square" rtlCol="0">
            <a:spAutoFit/>
          </a:bodyPr>
          <a:lstStyle/>
          <a:p>
            <a:pPr algn="ctr"/>
            <a:r>
              <a:rPr lang="en-US" dirty="0"/>
              <a:t>B</a:t>
            </a:r>
          </a:p>
        </p:txBody>
      </p:sp>
      <p:sp>
        <p:nvSpPr>
          <p:cNvPr id="18" name="TextBox 17">
            <a:extLst>
              <a:ext uri="{FF2B5EF4-FFF2-40B4-BE49-F238E27FC236}">
                <a16:creationId xmlns:a16="http://schemas.microsoft.com/office/drawing/2014/main" id="{468A24AA-6044-C7BA-CB14-E23A9E6BB1F3}"/>
              </a:ext>
            </a:extLst>
          </p:cNvPr>
          <p:cNvSpPr txBox="1"/>
          <p:nvPr/>
        </p:nvSpPr>
        <p:spPr>
          <a:xfrm>
            <a:off x="6675788" y="2826188"/>
            <a:ext cx="306216" cy="369332"/>
          </a:xfrm>
          <a:prstGeom prst="rect">
            <a:avLst/>
          </a:prstGeom>
          <a:noFill/>
        </p:spPr>
        <p:txBody>
          <a:bodyPr wrap="square" rtlCol="0">
            <a:spAutoFit/>
          </a:bodyPr>
          <a:lstStyle/>
          <a:p>
            <a:pPr algn="ctr"/>
            <a:r>
              <a:rPr lang="en-US" dirty="0"/>
              <a:t>C</a:t>
            </a:r>
          </a:p>
        </p:txBody>
      </p:sp>
      <p:sp>
        <p:nvSpPr>
          <p:cNvPr id="19" name="TextBox 18">
            <a:extLst>
              <a:ext uri="{FF2B5EF4-FFF2-40B4-BE49-F238E27FC236}">
                <a16:creationId xmlns:a16="http://schemas.microsoft.com/office/drawing/2014/main" id="{4581BB1E-F5E0-5652-857D-BEE4B6700C6A}"/>
              </a:ext>
            </a:extLst>
          </p:cNvPr>
          <p:cNvSpPr txBox="1"/>
          <p:nvPr/>
        </p:nvSpPr>
        <p:spPr>
          <a:xfrm>
            <a:off x="9850162" y="4055333"/>
            <a:ext cx="306216" cy="369332"/>
          </a:xfrm>
          <a:prstGeom prst="rect">
            <a:avLst/>
          </a:prstGeom>
          <a:noFill/>
        </p:spPr>
        <p:txBody>
          <a:bodyPr wrap="square" rtlCol="0">
            <a:spAutoFit/>
          </a:bodyPr>
          <a:lstStyle/>
          <a:p>
            <a:pPr algn="ctr"/>
            <a:r>
              <a:rPr lang="en-US" dirty="0"/>
              <a:t>C</a:t>
            </a:r>
          </a:p>
        </p:txBody>
      </p:sp>
      <p:sp>
        <p:nvSpPr>
          <p:cNvPr id="20" name="TextBox 19">
            <a:extLst>
              <a:ext uri="{FF2B5EF4-FFF2-40B4-BE49-F238E27FC236}">
                <a16:creationId xmlns:a16="http://schemas.microsoft.com/office/drawing/2014/main" id="{CFDB434F-2640-F91F-2E68-9C37F825B48D}"/>
              </a:ext>
            </a:extLst>
          </p:cNvPr>
          <p:cNvSpPr txBox="1"/>
          <p:nvPr/>
        </p:nvSpPr>
        <p:spPr>
          <a:xfrm>
            <a:off x="7080515" y="2427575"/>
            <a:ext cx="306216" cy="369332"/>
          </a:xfrm>
          <a:prstGeom prst="rect">
            <a:avLst/>
          </a:prstGeom>
          <a:noFill/>
        </p:spPr>
        <p:txBody>
          <a:bodyPr wrap="square" rtlCol="0">
            <a:spAutoFit/>
          </a:bodyPr>
          <a:lstStyle/>
          <a:p>
            <a:pPr algn="ctr"/>
            <a:r>
              <a:rPr lang="en-US" dirty="0"/>
              <a:t>D</a:t>
            </a:r>
          </a:p>
        </p:txBody>
      </p:sp>
      <p:sp>
        <p:nvSpPr>
          <p:cNvPr id="21" name="TextBox 20">
            <a:extLst>
              <a:ext uri="{FF2B5EF4-FFF2-40B4-BE49-F238E27FC236}">
                <a16:creationId xmlns:a16="http://schemas.microsoft.com/office/drawing/2014/main" id="{DAB65D3A-3242-E494-F635-052CD607FC49}"/>
              </a:ext>
            </a:extLst>
          </p:cNvPr>
          <p:cNvSpPr txBox="1"/>
          <p:nvPr/>
        </p:nvSpPr>
        <p:spPr>
          <a:xfrm>
            <a:off x="9378430" y="3289513"/>
            <a:ext cx="306216" cy="369332"/>
          </a:xfrm>
          <a:prstGeom prst="rect">
            <a:avLst/>
          </a:prstGeom>
          <a:noFill/>
        </p:spPr>
        <p:txBody>
          <a:bodyPr wrap="square" rtlCol="0">
            <a:spAutoFit/>
          </a:bodyPr>
          <a:lstStyle/>
          <a:p>
            <a:pPr algn="ctr"/>
            <a:r>
              <a:rPr lang="en-US" dirty="0"/>
              <a:t>D</a:t>
            </a:r>
          </a:p>
        </p:txBody>
      </p:sp>
      <p:sp>
        <p:nvSpPr>
          <p:cNvPr id="22" name="TextBox 21">
            <a:extLst>
              <a:ext uri="{FF2B5EF4-FFF2-40B4-BE49-F238E27FC236}">
                <a16:creationId xmlns:a16="http://schemas.microsoft.com/office/drawing/2014/main" id="{19AD2176-5E62-B233-791B-4AD6C74DFE8E}"/>
              </a:ext>
            </a:extLst>
          </p:cNvPr>
          <p:cNvSpPr txBox="1"/>
          <p:nvPr/>
        </p:nvSpPr>
        <p:spPr>
          <a:xfrm>
            <a:off x="4971768" y="2641522"/>
            <a:ext cx="306216" cy="369332"/>
          </a:xfrm>
          <a:prstGeom prst="rect">
            <a:avLst/>
          </a:prstGeom>
          <a:noFill/>
        </p:spPr>
        <p:txBody>
          <a:bodyPr wrap="square" rtlCol="0">
            <a:spAutoFit/>
          </a:bodyPr>
          <a:lstStyle/>
          <a:p>
            <a:pPr algn="ctr"/>
            <a:r>
              <a:rPr lang="en-US" dirty="0"/>
              <a:t>C</a:t>
            </a:r>
          </a:p>
        </p:txBody>
      </p:sp>
      <p:sp>
        <p:nvSpPr>
          <p:cNvPr id="23" name="TextBox 22">
            <a:extLst>
              <a:ext uri="{FF2B5EF4-FFF2-40B4-BE49-F238E27FC236}">
                <a16:creationId xmlns:a16="http://schemas.microsoft.com/office/drawing/2014/main" id="{53493A7A-7951-C3A8-E426-BE8F462A515B}"/>
              </a:ext>
            </a:extLst>
          </p:cNvPr>
          <p:cNvSpPr txBox="1"/>
          <p:nvPr/>
        </p:nvSpPr>
        <p:spPr>
          <a:xfrm>
            <a:off x="2269989" y="1597799"/>
            <a:ext cx="1760066" cy="523220"/>
          </a:xfrm>
          <a:prstGeom prst="rect">
            <a:avLst/>
          </a:prstGeom>
          <a:solidFill>
            <a:schemeClr val="bg1"/>
          </a:solidFill>
        </p:spPr>
        <p:txBody>
          <a:bodyPr wrap="square" rtlCol="0">
            <a:spAutoFit/>
          </a:bodyPr>
          <a:lstStyle/>
          <a:p>
            <a:pPr algn="ctr"/>
            <a:r>
              <a:rPr lang="en-US" sz="1400" b="1" dirty="0">
                <a:solidFill>
                  <a:srgbClr val="FF0000"/>
                </a:solidFill>
              </a:rPr>
              <a:t>Breaking Gravity Waves</a:t>
            </a:r>
          </a:p>
        </p:txBody>
      </p:sp>
      <p:cxnSp>
        <p:nvCxnSpPr>
          <p:cNvPr id="25" name="Straight Arrow Connector 24">
            <a:extLst>
              <a:ext uri="{FF2B5EF4-FFF2-40B4-BE49-F238E27FC236}">
                <a16:creationId xmlns:a16="http://schemas.microsoft.com/office/drawing/2014/main" id="{D131F42E-8C83-A1B9-8630-3F71450E2574}"/>
              </a:ext>
            </a:extLst>
          </p:cNvPr>
          <p:cNvCxnSpPr>
            <a:cxnSpLocks/>
          </p:cNvCxnSpPr>
          <p:nvPr/>
        </p:nvCxnSpPr>
        <p:spPr>
          <a:xfrm flipH="1">
            <a:off x="2335734" y="2148916"/>
            <a:ext cx="723966" cy="14456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D054893-0793-6B00-0EE0-F339DEF07A1F}"/>
              </a:ext>
            </a:extLst>
          </p:cNvPr>
          <p:cNvSpPr txBox="1"/>
          <p:nvPr/>
        </p:nvSpPr>
        <p:spPr>
          <a:xfrm>
            <a:off x="5111486" y="1540138"/>
            <a:ext cx="1760066" cy="523220"/>
          </a:xfrm>
          <a:prstGeom prst="rect">
            <a:avLst/>
          </a:prstGeom>
          <a:solidFill>
            <a:schemeClr val="bg1"/>
          </a:solidFill>
        </p:spPr>
        <p:txBody>
          <a:bodyPr wrap="square" rtlCol="0">
            <a:spAutoFit/>
          </a:bodyPr>
          <a:lstStyle/>
          <a:p>
            <a:pPr algn="ctr"/>
            <a:r>
              <a:rPr lang="en-US" sz="1400" b="1" dirty="0">
                <a:solidFill>
                  <a:srgbClr val="FF0000"/>
                </a:solidFill>
              </a:rPr>
              <a:t>Breaking Gravity Waves</a:t>
            </a:r>
          </a:p>
        </p:txBody>
      </p:sp>
      <p:cxnSp>
        <p:nvCxnSpPr>
          <p:cNvPr id="30" name="Straight Arrow Connector 29">
            <a:extLst>
              <a:ext uri="{FF2B5EF4-FFF2-40B4-BE49-F238E27FC236}">
                <a16:creationId xmlns:a16="http://schemas.microsoft.com/office/drawing/2014/main" id="{CADEC629-B185-61C6-1C91-0AA22DE8A0C2}"/>
              </a:ext>
            </a:extLst>
          </p:cNvPr>
          <p:cNvCxnSpPr>
            <a:cxnSpLocks/>
          </p:cNvCxnSpPr>
          <p:nvPr/>
        </p:nvCxnSpPr>
        <p:spPr>
          <a:xfrm flipH="1">
            <a:off x="5003280" y="2074092"/>
            <a:ext cx="835175" cy="112142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8698344-5305-9DC7-0489-66F7CF3D16CD}"/>
              </a:ext>
            </a:extLst>
          </p:cNvPr>
          <p:cNvSpPr txBox="1"/>
          <p:nvPr/>
        </p:nvSpPr>
        <p:spPr>
          <a:xfrm>
            <a:off x="6074756" y="4778785"/>
            <a:ext cx="869576" cy="307777"/>
          </a:xfrm>
          <a:prstGeom prst="rect">
            <a:avLst/>
          </a:prstGeom>
          <a:solidFill>
            <a:schemeClr val="bg1"/>
          </a:solidFill>
        </p:spPr>
        <p:txBody>
          <a:bodyPr wrap="square" rtlCol="0">
            <a:spAutoFit/>
          </a:bodyPr>
          <a:lstStyle/>
          <a:p>
            <a:pPr algn="ctr"/>
            <a:r>
              <a:rPr lang="en-US" sz="1400" b="1" dirty="0">
                <a:solidFill>
                  <a:srgbClr val="FF0000"/>
                </a:solidFill>
              </a:rPr>
              <a:t>Mixing</a:t>
            </a:r>
          </a:p>
        </p:txBody>
      </p:sp>
      <p:cxnSp>
        <p:nvCxnSpPr>
          <p:cNvPr id="38" name="Straight Arrow Connector 37">
            <a:extLst>
              <a:ext uri="{FF2B5EF4-FFF2-40B4-BE49-F238E27FC236}">
                <a16:creationId xmlns:a16="http://schemas.microsoft.com/office/drawing/2014/main" id="{E0FC0441-A4B9-A463-EA9A-237EF96C0B72}"/>
              </a:ext>
            </a:extLst>
          </p:cNvPr>
          <p:cNvCxnSpPr>
            <a:cxnSpLocks/>
            <a:stCxn id="37" idx="0"/>
          </p:cNvCxnSpPr>
          <p:nvPr/>
        </p:nvCxnSpPr>
        <p:spPr>
          <a:xfrm flipV="1">
            <a:off x="6509544" y="4007924"/>
            <a:ext cx="930100" cy="77086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9177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9"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3CD9D-BB27-9B9B-285D-45002DDD1C45}"/>
              </a:ext>
            </a:extLst>
          </p:cNvPr>
          <p:cNvPicPr>
            <a:picLocks noChangeAspect="1"/>
          </p:cNvPicPr>
          <p:nvPr/>
        </p:nvPicPr>
        <p:blipFill>
          <a:blip r:embed="rId3"/>
          <a:srcRect/>
          <a:stretch/>
        </p:blipFill>
        <p:spPr>
          <a:xfrm>
            <a:off x="1000461" y="1700503"/>
            <a:ext cx="9287943" cy="3715177"/>
          </a:xfrm>
          <a:prstGeom prst="rect">
            <a:avLst/>
          </a:prstGeom>
        </p:spPr>
      </p:pic>
      <p:sp>
        <p:nvSpPr>
          <p:cNvPr id="3" name="TextBox 2">
            <a:extLst>
              <a:ext uri="{FF2B5EF4-FFF2-40B4-BE49-F238E27FC236}">
                <a16:creationId xmlns:a16="http://schemas.microsoft.com/office/drawing/2014/main" id="{EC03A909-F775-0A39-B220-11CFDDAA462F}"/>
              </a:ext>
            </a:extLst>
          </p:cNvPr>
          <p:cNvSpPr txBox="1"/>
          <p:nvPr/>
        </p:nvSpPr>
        <p:spPr>
          <a:xfrm>
            <a:off x="1903596" y="4281543"/>
            <a:ext cx="1420010" cy="523220"/>
          </a:xfrm>
          <a:prstGeom prst="rect">
            <a:avLst/>
          </a:prstGeom>
          <a:noFill/>
        </p:spPr>
        <p:txBody>
          <a:bodyPr wrap="square" rtlCol="0">
            <a:spAutoFit/>
          </a:bodyPr>
          <a:lstStyle/>
          <a:p>
            <a:r>
              <a:rPr lang="en-US" sz="1400" dirty="0"/>
              <a:t>Lower Stratosphere</a:t>
            </a:r>
          </a:p>
        </p:txBody>
      </p:sp>
      <p:sp>
        <p:nvSpPr>
          <p:cNvPr id="6" name="TextBox 5">
            <a:extLst>
              <a:ext uri="{FF2B5EF4-FFF2-40B4-BE49-F238E27FC236}">
                <a16:creationId xmlns:a16="http://schemas.microsoft.com/office/drawing/2014/main" id="{5A756F1F-29A4-F2A4-A383-723558E34029}"/>
              </a:ext>
            </a:extLst>
          </p:cNvPr>
          <p:cNvSpPr txBox="1"/>
          <p:nvPr/>
        </p:nvSpPr>
        <p:spPr>
          <a:xfrm>
            <a:off x="1903596" y="3147406"/>
            <a:ext cx="1420010" cy="523220"/>
          </a:xfrm>
          <a:prstGeom prst="rect">
            <a:avLst/>
          </a:prstGeom>
          <a:noFill/>
        </p:spPr>
        <p:txBody>
          <a:bodyPr wrap="square" rtlCol="0">
            <a:spAutoFit/>
          </a:bodyPr>
          <a:lstStyle/>
          <a:p>
            <a:r>
              <a:rPr lang="en-US" sz="1400" dirty="0"/>
              <a:t>Upper Stratosphere</a:t>
            </a:r>
          </a:p>
        </p:txBody>
      </p:sp>
      <p:cxnSp>
        <p:nvCxnSpPr>
          <p:cNvPr id="8" name="Straight Arrow Connector 7">
            <a:extLst>
              <a:ext uri="{FF2B5EF4-FFF2-40B4-BE49-F238E27FC236}">
                <a16:creationId xmlns:a16="http://schemas.microsoft.com/office/drawing/2014/main" id="{DCFBA91A-3519-1935-3045-7FE9B3BAA085}"/>
              </a:ext>
            </a:extLst>
          </p:cNvPr>
          <p:cNvCxnSpPr>
            <a:cxnSpLocks/>
          </p:cNvCxnSpPr>
          <p:nvPr/>
        </p:nvCxnSpPr>
        <p:spPr>
          <a:xfrm flipV="1">
            <a:off x="2252339" y="2625213"/>
            <a:ext cx="0" cy="49450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D3F5A58-C30E-E3E5-24F7-34B6A4441371}"/>
              </a:ext>
            </a:extLst>
          </p:cNvPr>
          <p:cNvCxnSpPr>
            <a:cxnSpLocks/>
          </p:cNvCxnSpPr>
          <p:nvPr/>
        </p:nvCxnSpPr>
        <p:spPr>
          <a:xfrm>
            <a:off x="2237591" y="3670626"/>
            <a:ext cx="0" cy="42942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03256B-7282-B372-F461-7D72E7BC3282}"/>
              </a:ext>
            </a:extLst>
          </p:cNvPr>
          <p:cNvSpPr txBox="1"/>
          <p:nvPr/>
        </p:nvSpPr>
        <p:spPr>
          <a:xfrm>
            <a:off x="509656" y="316970"/>
            <a:ext cx="10269551" cy="954107"/>
          </a:xfrm>
          <a:prstGeom prst="rect">
            <a:avLst/>
          </a:prstGeom>
          <a:noFill/>
        </p:spPr>
        <p:txBody>
          <a:bodyPr wrap="square" rtlCol="0">
            <a:spAutoFit/>
          </a:bodyPr>
          <a:lstStyle/>
          <a:p>
            <a:r>
              <a:rPr lang="en-US" sz="2800" b="1" dirty="0">
                <a:solidFill>
                  <a:srgbClr val="000000"/>
                </a:solidFill>
              </a:rPr>
              <a:t>Strong gravity wave momentum fluxes appeared in January 2022 over the wave breaking region</a:t>
            </a:r>
            <a:endParaRPr lang="en-US" sz="2800" b="1" dirty="0">
              <a:solidFill>
                <a:schemeClr val="bg2">
                  <a:lumMod val="50000"/>
                </a:schemeClr>
              </a:solidFill>
            </a:endParaRPr>
          </a:p>
        </p:txBody>
      </p:sp>
      <p:sp>
        <p:nvSpPr>
          <p:cNvPr id="16" name="TextBox 15">
            <a:extLst>
              <a:ext uri="{FF2B5EF4-FFF2-40B4-BE49-F238E27FC236}">
                <a16:creationId xmlns:a16="http://schemas.microsoft.com/office/drawing/2014/main" id="{1639D358-CD00-3C35-A879-956C74888732}"/>
              </a:ext>
            </a:extLst>
          </p:cNvPr>
          <p:cNvSpPr txBox="1"/>
          <p:nvPr/>
        </p:nvSpPr>
        <p:spPr>
          <a:xfrm>
            <a:off x="4495800" y="5475774"/>
            <a:ext cx="3200400" cy="369332"/>
          </a:xfrm>
          <a:prstGeom prst="rect">
            <a:avLst/>
          </a:prstGeom>
          <a:noFill/>
          <a:ln>
            <a:solidFill>
              <a:srgbClr val="000000"/>
            </a:solidFill>
          </a:ln>
        </p:spPr>
        <p:txBody>
          <a:bodyPr wrap="square" rtlCol="0">
            <a:spAutoFit/>
          </a:bodyPr>
          <a:lstStyle/>
          <a:p>
            <a:pPr algn="ctr"/>
            <a:r>
              <a:rPr lang="en-US" dirty="0">
                <a:solidFill>
                  <a:srgbClr val="000000"/>
                </a:solidFill>
              </a:rPr>
              <a:t>Strong Wave Activity</a:t>
            </a:r>
          </a:p>
        </p:txBody>
      </p:sp>
      <p:cxnSp>
        <p:nvCxnSpPr>
          <p:cNvPr id="18" name="Straight Arrow Connector 17">
            <a:extLst>
              <a:ext uri="{FF2B5EF4-FFF2-40B4-BE49-F238E27FC236}">
                <a16:creationId xmlns:a16="http://schemas.microsoft.com/office/drawing/2014/main" id="{BD4F1919-08DA-7334-891B-A85499696E73}"/>
              </a:ext>
            </a:extLst>
          </p:cNvPr>
          <p:cNvCxnSpPr/>
          <p:nvPr/>
        </p:nvCxnSpPr>
        <p:spPr>
          <a:xfrm flipV="1">
            <a:off x="5309419" y="5157497"/>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C1A4E4-5E6A-EFDF-63CA-BB48307EDB09}"/>
              </a:ext>
            </a:extLst>
          </p:cNvPr>
          <p:cNvCxnSpPr/>
          <p:nvPr/>
        </p:nvCxnSpPr>
        <p:spPr>
          <a:xfrm flipV="1">
            <a:off x="5801032" y="515859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2FE517B-A58C-9156-DDE8-2CA6C0A3CF9F}"/>
              </a:ext>
            </a:extLst>
          </p:cNvPr>
          <p:cNvCxnSpPr/>
          <p:nvPr/>
        </p:nvCxnSpPr>
        <p:spPr>
          <a:xfrm flipV="1">
            <a:off x="6263140" y="516351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C44529B-195E-270A-5067-A379021A84F2}"/>
              </a:ext>
            </a:extLst>
          </p:cNvPr>
          <p:cNvCxnSpPr/>
          <p:nvPr/>
        </p:nvCxnSpPr>
        <p:spPr>
          <a:xfrm flipV="1">
            <a:off x="7561006" y="516351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005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3CD9D-BB27-9B9B-285D-45002DDD1C45}"/>
              </a:ext>
            </a:extLst>
          </p:cNvPr>
          <p:cNvPicPr>
            <a:picLocks noChangeAspect="1"/>
          </p:cNvPicPr>
          <p:nvPr/>
        </p:nvPicPr>
        <p:blipFill>
          <a:blip r:embed="rId3"/>
          <a:srcRect/>
          <a:stretch/>
        </p:blipFill>
        <p:spPr>
          <a:xfrm>
            <a:off x="1000461" y="1700503"/>
            <a:ext cx="9287942" cy="3715177"/>
          </a:xfrm>
          <a:prstGeom prst="rect">
            <a:avLst/>
          </a:prstGeom>
        </p:spPr>
      </p:pic>
      <p:sp>
        <p:nvSpPr>
          <p:cNvPr id="3" name="TextBox 2">
            <a:extLst>
              <a:ext uri="{FF2B5EF4-FFF2-40B4-BE49-F238E27FC236}">
                <a16:creationId xmlns:a16="http://schemas.microsoft.com/office/drawing/2014/main" id="{EC03A909-F775-0A39-B220-11CFDDAA462F}"/>
              </a:ext>
            </a:extLst>
          </p:cNvPr>
          <p:cNvSpPr txBox="1"/>
          <p:nvPr/>
        </p:nvSpPr>
        <p:spPr>
          <a:xfrm>
            <a:off x="1903596" y="4281543"/>
            <a:ext cx="1420010" cy="523220"/>
          </a:xfrm>
          <a:prstGeom prst="rect">
            <a:avLst/>
          </a:prstGeom>
          <a:noFill/>
        </p:spPr>
        <p:txBody>
          <a:bodyPr wrap="square" rtlCol="0">
            <a:spAutoFit/>
          </a:bodyPr>
          <a:lstStyle/>
          <a:p>
            <a:r>
              <a:rPr lang="en-US" sz="1400" dirty="0"/>
              <a:t>Lower Stratosphere</a:t>
            </a:r>
          </a:p>
        </p:txBody>
      </p:sp>
      <p:sp>
        <p:nvSpPr>
          <p:cNvPr id="6" name="TextBox 5">
            <a:extLst>
              <a:ext uri="{FF2B5EF4-FFF2-40B4-BE49-F238E27FC236}">
                <a16:creationId xmlns:a16="http://schemas.microsoft.com/office/drawing/2014/main" id="{5A756F1F-29A4-F2A4-A383-723558E34029}"/>
              </a:ext>
            </a:extLst>
          </p:cNvPr>
          <p:cNvSpPr txBox="1"/>
          <p:nvPr/>
        </p:nvSpPr>
        <p:spPr>
          <a:xfrm>
            <a:off x="1903596" y="3147406"/>
            <a:ext cx="1420010" cy="523220"/>
          </a:xfrm>
          <a:prstGeom prst="rect">
            <a:avLst/>
          </a:prstGeom>
          <a:noFill/>
        </p:spPr>
        <p:txBody>
          <a:bodyPr wrap="square" rtlCol="0">
            <a:spAutoFit/>
          </a:bodyPr>
          <a:lstStyle/>
          <a:p>
            <a:r>
              <a:rPr lang="en-US" sz="1400" dirty="0"/>
              <a:t>Upper Stratosphere</a:t>
            </a:r>
          </a:p>
        </p:txBody>
      </p:sp>
      <p:cxnSp>
        <p:nvCxnSpPr>
          <p:cNvPr id="8" name="Straight Arrow Connector 7">
            <a:extLst>
              <a:ext uri="{FF2B5EF4-FFF2-40B4-BE49-F238E27FC236}">
                <a16:creationId xmlns:a16="http://schemas.microsoft.com/office/drawing/2014/main" id="{DCFBA91A-3519-1935-3045-7FE9B3BAA085}"/>
              </a:ext>
            </a:extLst>
          </p:cNvPr>
          <p:cNvCxnSpPr>
            <a:cxnSpLocks/>
          </p:cNvCxnSpPr>
          <p:nvPr/>
        </p:nvCxnSpPr>
        <p:spPr>
          <a:xfrm flipV="1">
            <a:off x="2252339" y="2625213"/>
            <a:ext cx="0" cy="49450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D3F5A58-C30E-E3E5-24F7-34B6A4441371}"/>
              </a:ext>
            </a:extLst>
          </p:cNvPr>
          <p:cNvCxnSpPr>
            <a:cxnSpLocks/>
          </p:cNvCxnSpPr>
          <p:nvPr/>
        </p:nvCxnSpPr>
        <p:spPr>
          <a:xfrm>
            <a:off x="2237591" y="3670626"/>
            <a:ext cx="0" cy="42942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03256B-7282-B372-F461-7D72E7BC3282}"/>
              </a:ext>
            </a:extLst>
          </p:cNvPr>
          <p:cNvSpPr txBox="1"/>
          <p:nvPr/>
        </p:nvSpPr>
        <p:spPr>
          <a:xfrm>
            <a:off x="509656" y="316970"/>
            <a:ext cx="10269551" cy="1384995"/>
          </a:xfrm>
          <a:prstGeom prst="rect">
            <a:avLst/>
          </a:prstGeom>
          <a:noFill/>
        </p:spPr>
        <p:txBody>
          <a:bodyPr wrap="square" rtlCol="0">
            <a:spAutoFit/>
          </a:bodyPr>
          <a:lstStyle/>
          <a:p>
            <a:r>
              <a:rPr lang="en-US" sz="2800" b="1" dirty="0">
                <a:solidFill>
                  <a:srgbClr val="000000"/>
                </a:solidFill>
              </a:rPr>
              <a:t>This gravity wave activity developed a persistent region conducive to jet instability (negative </a:t>
            </a:r>
            <a:r>
              <a:rPr lang="en-US" sz="2800" b="1" dirty="0" err="1">
                <a:solidFill>
                  <a:srgbClr val="000000"/>
                </a:solidFill>
              </a:rPr>
              <a:t>Qy</a:t>
            </a:r>
            <a:r>
              <a:rPr lang="en-US" sz="2800" b="1" dirty="0">
                <a:solidFill>
                  <a:srgbClr val="000000"/>
                </a:solidFill>
              </a:rPr>
              <a:t>)</a:t>
            </a:r>
          </a:p>
          <a:p>
            <a:endParaRPr lang="en-US" sz="2800" b="1" dirty="0">
              <a:solidFill>
                <a:srgbClr val="000000"/>
              </a:solidFill>
            </a:endParaRPr>
          </a:p>
        </p:txBody>
      </p:sp>
      <p:sp>
        <p:nvSpPr>
          <p:cNvPr id="16" name="TextBox 15">
            <a:extLst>
              <a:ext uri="{FF2B5EF4-FFF2-40B4-BE49-F238E27FC236}">
                <a16:creationId xmlns:a16="http://schemas.microsoft.com/office/drawing/2014/main" id="{1639D358-CD00-3C35-A879-956C74888732}"/>
              </a:ext>
            </a:extLst>
          </p:cNvPr>
          <p:cNvSpPr txBox="1"/>
          <p:nvPr/>
        </p:nvSpPr>
        <p:spPr>
          <a:xfrm>
            <a:off x="4495800" y="5475774"/>
            <a:ext cx="3200400" cy="369332"/>
          </a:xfrm>
          <a:prstGeom prst="rect">
            <a:avLst/>
          </a:prstGeom>
          <a:noFill/>
          <a:ln>
            <a:solidFill>
              <a:srgbClr val="000000"/>
            </a:solidFill>
          </a:ln>
        </p:spPr>
        <p:txBody>
          <a:bodyPr wrap="square" rtlCol="0">
            <a:spAutoFit/>
          </a:bodyPr>
          <a:lstStyle/>
          <a:p>
            <a:pPr algn="ctr"/>
            <a:r>
              <a:rPr lang="en-US" dirty="0">
                <a:solidFill>
                  <a:srgbClr val="000000"/>
                </a:solidFill>
              </a:rPr>
              <a:t>Strong Wave Activity</a:t>
            </a:r>
          </a:p>
        </p:txBody>
      </p:sp>
      <p:cxnSp>
        <p:nvCxnSpPr>
          <p:cNvPr id="18" name="Straight Arrow Connector 17">
            <a:extLst>
              <a:ext uri="{FF2B5EF4-FFF2-40B4-BE49-F238E27FC236}">
                <a16:creationId xmlns:a16="http://schemas.microsoft.com/office/drawing/2014/main" id="{BD4F1919-08DA-7334-891B-A85499696E73}"/>
              </a:ext>
            </a:extLst>
          </p:cNvPr>
          <p:cNvCxnSpPr/>
          <p:nvPr/>
        </p:nvCxnSpPr>
        <p:spPr>
          <a:xfrm flipV="1">
            <a:off x="5309419" y="5157497"/>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C1A4E4-5E6A-EFDF-63CA-BB48307EDB09}"/>
              </a:ext>
            </a:extLst>
          </p:cNvPr>
          <p:cNvCxnSpPr/>
          <p:nvPr/>
        </p:nvCxnSpPr>
        <p:spPr>
          <a:xfrm flipV="1">
            <a:off x="5801032" y="515859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2FE517B-A58C-9156-DDE8-2CA6C0A3CF9F}"/>
              </a:ext>
            </a:extLst>
          </p:cNvPr>
          <p:cNvCxnSpPr/>
          <p:nvPr/>
        </p:nvCxnSpPr>
        <p:spPr>
          <a:xfrm flipV="1">
            <a:off x="6263140" y="516351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C44529B-195E-270A-5067-A379021A84F2}"/>
              </a:ext>
            </a:extLst>
          </p:cNvPr>
          <p:cNvCxnSpPr/>
          <p:nvPr/>
        </p:nvCxnSpPr>
        <p:spPr>
          <a:xfrm flipV="1">
            <a:off x="7561006" y="516351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D95320B-6505-F240-6D6C-A59C94BD7A3B}"/>
              </a:ext>
            </a:extLst>
          </p:cNvPr>
          <p:cNvSpPr txBox="1"/>
          <p:nvPr/>
        </p:nvSpPr>
        <p:spPr>
          <a:xfrm>
            <a:off x="2055996" y="4286459"/>
            <a:ext cx="1420010" cy="523220"/>
          </a:xfrm>
          <a:prstGeom prst="rect">
            <a:avLst/>
          </a:prstGeom>
          <a:noFill/>
        </p:spPr>
        <p:txBody>
          <a:bodyPr wrap="square" rtlCol="0">
            <a:spAutoFit/>
          </a:bodyPr>
          <a:lstStyle/>
          <a:p>
            <a:r>
              <a:rPr lang="en-US" sz="1400" dirty="0">
                <a:solidFill>
                  <a:srgbClr val="000000"/>
                </a:solidFill>
              </a:rPr>
              <a:t>Lower Stratosphere</a:t>
            </a:r>
          </a:p>
        </p:txBody>
      </p:sp>
      <p:sp>
        <p:nvSpPr>
          <p:cNvPr id="11" name="TextBox 10">
            <a:extLst>
              <a:ext uri="{FF2B5EF4-FFF2-40B4-BE49-F238E27FC236}">
                <a16:creationId xmlns:a16="http://schemas.microsoft.com/office/drawing/2014/main" id="{28893416-478F-FFF7-3F66-5E54397AA9C5}"/>
              </a:ext>
            </a:extLst>
          </p:cNvPr>
          <p:cNvSpPr txBox="1"/>
          <p:nvPr/>
        </p:nvSpPr>
        <p:spPr>
          <a:xfrm>
            <a:off x="2055996" y="3152322"/>
            <a:ext cx="1420010" cy="523220"/>
          </a:xfrm>
          <a:prstGeom prst="rect">
            <a:avLst/>
          </a:prstGeom>
          <a:noFill/>
        </p:spPr>
        <p:txBody>
          <a:bodyPr wrap="square" rtlCol="0">
            <a:spAutoFit/>
          </a:bodyPr>
          <a:lstStyle/>
          <a:p>
            <a:r>
              <a:rPr lang="en-US" sz="1400" dirty="0">
                <a:solidFill>
                  <a:srgbClr val="000000"/>
                </a:solidFill>
              </a:rPr>
              <a:t>Upper Stratosphere</a:t>
            </a:r>
          </a:p>
        </p:txBody>
      </p:sp>
      <p:cxnSp>
        <p:nvCxnSpPr>
          <p:cNvPr id="12" name="Straight Arrow Connector 11">
            <a:extLst>
              <a:ext uri="{FF2B5EF4-FFF2-40B4-BE49-F238E27FC236}">
                <a16:creationId xmlns:a16="http://schemas.microsoft.com/office/drawing/2014/main" id="{ACF4C4D6-A350-C609-4978-79A7AA76BCD2}"/>
              </a:ext>
            </a:extLst>
          </p:cNvPr>
          <p:cNvCxnSpPr>
            <a:cxnSpLocks/>
          </p:cNvCxnSpPr>
          <p:nvPr/>
        </p:nvCxnSpPr>
        <p:spPr>
          <a:xfrm flipV="1">
            <a:off x="2404739" y="2630129"/>
            <a:ext cx="0" cy="494505"/>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8DE3F53-6986-8D76-F33F-EB09DEF15603}"/>
              </a:ext>
            </a:extLst>
          </p:cNvPr>
          <p:cNvCxnSpPr>
            <a:cxnSpLocks/>
          </p:cNvCxnSpPr>
          <p:nvPr/>
        </p:nvCxnSpPr>
        <p:spPr>
          <a:xfrm>
            <a:off x="2389991" y="3675542"/>
            <a:ext cx="0" cy="429426"/>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719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BFEE010-5904-3493-E08D-8DD846B1F58C}"/>
              </a:ext>
            </a:extLst>
          </p:cNvPr>
          <p:cNvSpPr txBox="1"/>
          <p:nvPr/>
        </p:nvSpPr>
        <p:spPr>
          <a:xfrm>
            <a:off x="407937" y="321503"/>
            <a:ext cx="10269551" cy="1384995"/>
          </a:xfrm>
          <a:prstGeom prst="rect">
            <a:avLst/>
          </a:prstGeom>
          <a:noFill/>
        </p:spPr>
        <p:txBody>
          <a:bodyPr wrap="square" rtlCol="0">
            <a:spAutoFit/>
          </a:bodyPr>
          <a:lstStyle/>
          <a:p>
            <a:r>
              <a:rPr lang="en-US" sz="2800" b="1" dirty="0">
                <a:solidFill>
                  <a:srgbClr val="000000"/>
                </a:solidFill>
              </a:rPr>
              <a:t>The breaking gravity waves and subsequent eddies increased the </a:t>
            </a:r>
            <a:r>
              <a:rPr lang="en-US" sz="2800" b="1" dirty="0" err="1">
                <a:solidFill>
                  <a:srgbClr val="000000"/>
                </a:solidFill>
              </a:rPr>
              <a:t>enstropy</a:t>
            </a:r>
            <a:r>
              <a:rPr lang="en-US" sz="2800" b="1" dirty="0">
                <a:solidFill>
                  <a:srgbClr val="000000"/>
                </a:solidFill>
              </a:rPr>
              <a:t> (square of the vorticity) in the polar region</a:t>
            </a:r>
          </a:p>
        </p:txBody>
      </p:sp>
      <p:pic>
        <p:nvPicPr>
          <p:cNvPr id="11" name="Picture 10">
            <a:extLst>
              <a:ext uri="{FF2B5EF4-FFF2-40B4-BE49-F238E27FC236}">
                <a16:creationId xmlns:a16="http://schemas.microsoft.com/office/drawing/2014/main" id="{EBEF6083-AE35-D41F-F827-1A20D0202718}"/>
              </a:ext>
            </a:extLst>
          </p:cNvPr>
          <p:cNvPicPr>
            <a:picLocks noChangeAspect="1"/>
          </p:cNvPicPr>
          <p:nvPr/>
        </p:nvPicPr>
        <p:blipFill>
          <a:blip r:embed="rId3"/>
          <a:srcRect/>
          <a:stretch/>
        </p:blipFill>
        <p:spPr>
          <a:xfrm>
            <a:off x="1000461" y="1700503"/>
            <a:ext cx="9287942" cy="3715177"/>
          </a:xfrm>
          <a:prstGeom prst="rect">
            <a:avLst/>
          </a:prstGeom>
        </p:spPr>
      </p:pic>
      <p:sp>
        <p:nvSpPr>
          <p:cNvPr id="12" name="TextBox 11">
            <a:extLst>
              <a:ext uri="{FF2B5EF4-FFF2-40B4-BE49-F238E27FC236}">
                <a16:creationId xmlns:a16="http://schemas.microsoft.com/office/drawing/2014/main" id="{90A1E0C7-7363-1D07-47D5-D728F97FED78}"/>
              </a:ext>
            </a:extLst>
          </p:cNvPr>
          <p:cNvSpPr txBox="1"/>
          <p:nvPr/>
        </p:nvSpPr>
        <p:spPr>
          <a:xfrm>
            <a:off x="4495800" y="5475774"/>
            <a:ext cx="3200400" cy="369332"/>
          </a:xfrm>
          <a:prstGeom prst="rect">
            <a:avLst/>
          </a:prstGeom>
          <a:noFill/>
          <a:ln>
            <a:solidFill>
              <a:srgbClr val="000000"/>
            </a:solidFill>
          </a:ln>
        </p:spPr>
        <p:txBody>
          <a:bodyPr wrap="square" rtlCol="0">
            <a:spAutoFit/>
          </a:bodyPr>
          <a:lstStyle/>
          <a:p>
            <a:pPr algn="ctr"/>
            <a:r>
              <a:rPr lang="en-US" dirty="0">
                <a:solidFill>
                  <a:srgbClr val="000000"/>
                </a:solidFill>
              </a:rPr>
              <a:t>Strong Wave Activity</a:t>
            </a:r>
          </a:p>
        </p:txBody>
      </p:sp>
      <p:cxnSp>
        <p:nvCxnSpPr>
          <p:cNvPr id="13" name="Straight Arrow Connector 12">
            <a:extLst>
              <a:ext uri="{FF2B5EF4-FFF2-40B4-BE49-F238E27FC236}">
                <a16:creationId xmlns:a16="http://schemas.microsoft.com/office/drawing/2014/main" id="{32B61C1C-3134-7068-B71B-5391E5FDCC4B}"/>
              </a:ext>
            </a:extLst>
          </p:cNvPr>
          <p:cNvCxnSpPr/>
          <p:nvPr/>
        </p:nvCxnSpPr>
        <p:spPr>
          <a:xfrm flipV="1">
            <a:off x="5309419" y="5157497"/>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5ABF0C5-9287-3808-C6CC-8F084D6FC300}"/>
              </a:ext>
            </a:extLst>
          </p:cNvPr>
          <p:cNvCxnSpPr/>
          <p:nvPr/>
        </p:nvCxnSpPr>
        <p:spPr>
          <a:xfrm flipV="1">
            <a:off x="5801032" y="515859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CE1A649-8DA3-21B0-C1F8-12FC52D4B8EC}"/>
              </a:ext>
            </a:extLst>
          </p:cNvPr>
          <p:cNvCxnSpPr/>
          <p:nvPr/>
        </p:nvCxnSpPr>
        <p:spPr>
          <a:xfrm flipV="1">
            <a:off x="6263140" y="516351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39E0CE4-D331-D3A1-9BA7-3EE5A909B86E}"/>
              </a:ext>
            </a:extLst>
          </p:cNvPr>
          <p:cNvCxnSpPr/>
          <p:nvPr/>
        </p:nvCxnSpPr>
        <p:spPr>
          <a:xfrm flipV="1">
            <a:off x="7561006" y="516351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96115DD-AFCB-C7E0-9084-C1F5515BA221}"/>
              </a:ext>
            </a:extLst>
          </p:cNvPr>
          <p:cNvSpPr txBox="1"/>
          <p:nvPr/>
        </p:nvSpPr>
        <p:spPr>
          <a:xfrm>
            <a:off x="1903596" y="3147406"/>
            <a:ext cx="1420010" cy="523220"/>
          </a:xfrm>
          <a:prstGeom prst="rect">
            <a:avLst/>
          </a:prstGeom>
          <a:noFill/>
        </p:spPr>
        <p:txBody>
          <a:bodyPr wrap="square" rtlCol="0">
            <a:spAutoFit/>
          </a:bodyPr>
          <a:lstStyle/>
          <a:p>
            <a:r>
              <a:rPr lang="en-US" sz="1400" dirty="0">
                <a:solidFill>
                  <a:srgbClr val="000000"/>
                </a:solidFill>
              </a:rPr>
              <a:t>Upper Stratosphere</a:t>
            </a:r>
          </a:p>
        </p:txBody>
      </p:sp>
      <p:cxnSp>
        <p:nvCxnSpPr>
          <p:cNvPr id="18" name="Straight Arrow Connector 17">
            <a:extLst>
              <a:ext uri="{FF2B5EF4-FFF2-40B4-BE49-F238E27FC236}">
                <a16:creationId xmlns:a16="http://schemas.microsoft.com/office/drawing/2014/main" id="{76F54918-BF5C-F529-E5C5-374038F689C9}"/>
              </a:ext>
            </a:extLst>
          </p:cNvPr>
          <p:cNvCxnSpPr>
            <a:cxnSpLocks/>
          </p:cNvCxnSpPr>
          <p:nvPr/>
        </p:nvCxnSpPr>
        <p:spPr>
          <a:xfrm flipV="1">
            <a:off x="2252339" y="2625213"/>
            <a:ext cx="0" cy="494505"/>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AAAA638-EF8C-B220-E402-67004F324EA6}"/>
              </a:ext>
            </a:extLst>
          </p:cNvPr>
          <p:cNvCxnSpPr>
            <a:cxnSpLocks/>
          </p:cNvCxnSpPr>
          <p:nvPr/>
        </p:nvCxnSpPr>
        <p:spPr>
          <a:xfrm>
            <a:off x="2237591" y="3670626"/>
            <a:ext cx="0" cy="429426"/>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2F2C338-2E13-4150-03B4-56EF0932A3BA}"/>
              </a:ext>
            </a:extLst>
          </p:cNvPr>
          <p:cNvSpPr txBox="1"/>
          <p:nvPr/>
        </p:nvSpPr>
        <p:spPr>
          <a:xfrm>
            <a:off x="1903596" y="4281543"/>
            <a:ext cx="1420010" cy="523220"/>
          </a:xfrm>
          <a:prstGeom prst="rect">
            <a:avLst/>
          </a:prstGeom>
          <a:noFill/>
        </p:spPr>
        <p:txBody>
          <a:bodyPr wrap="square" rtlCol="0">
            <a:spAutoFit/>
          </a:bodyPr>
          <a:lstStyle/>
          <a:p>
            <a:r>
              <a:rPr lang="en-US" sz="1400" dirty="0">
                <a:solidFill>
                  <a:srgbClr val="000000"/>
                </a:solidFill>
              </a:rPr>
              <a:t>Lower Stratosphere</a:t>
            </a:r>
          </a:p>
        </p:txBody>
      </p:sp>
    </p:spTree>
    <p:extLst>
      <p:ext uri="{BB962C8B-B14F-4D97-AF65-F5344CB8AC3E}">
        <p14:creationId xmlns:p14="http://schemas.microsoft.com/office/powerpoint/2010/main" val="20810312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5"/>
</p:tagLst>
</file>

<file path=ppt/tags/tag2.xml><?xml version="1.0" encoding="utf-8"?>
<p:tagLst xmlns:a="http://schemas.openxmlformats.org/drawingml/2006/main" xmlns:r="http://schemas.openxmlformats.org/officeDocument/2006/relationships" xmlns:p="http://schemas.openxmlformats.org/presentationml/2006/main">
  <p:tag name="TIMING" val="|7.1"/>
</p:tagLst>
</file>

<file path=ppt/tags/tag3.xml><?xml version="1.0" encoding="utf-8"?>
<p:tagLst xmlns:a="http://schemas.openxmlformats.org/drawingml/2006/main" xmlns:r="http://schemas.openxmlformats.org/officeDocument/2006/relationships" xmlns:p="http://schemas.openxmlformats.org/presentationml/2006/main">
  <p:tag name="TIMING" val="|9.3|21.2"/>
</p:tagLst>
</file>

<file path=ppt/tags/tag4.xml><?xml version="1.0" encoding="utf-8"?>
<p:tagLst xmlns:a="http://schemas.openxmlformats.org/drawingml/2006/main" xmlns:r="http://schemas.openxmlformats.org/officeDocument/2006/relationships" xmlns:p="http://schemas.openxmlformats.org/presentationml/2006/main">
  <p:tag name="TIMING" val="|27.1"/>
</p:tagLst>
</file>

<file path=ppt/theme/theme1.xml><?xml version="1.0" encoding="utf-8"?>
<a:theme xmlns:a="http://schemas.openxmlformats.org/drawingml/2006/main" name="Office Theme">
  <a:themeElements>
    <a:clrScheme name="Custom 1">
      <a:dk1>
        <a:srgbClr val="FFFFF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GMAO-light-template-16x9_new_v2 (1)" id="{910F9222-27CD-BB4D-A2F0-5EF774B6F49C}" vid="{3946BE8B-2F56-9E46-9B4C-9B71F94DCF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56294</TotalTime>
  <Words>1869</Words>
  <Application>Microsoft Macintosh PowerPoint</Application>
  <PresentationFormat>Widescreen</PresentationFormat>
  <Paragraphs>175</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generation of mixing across the stratospheric polar vortex edge by breaking gravity waves </dc:title>
  <dc:creator>Coy, Lawrence (GSFC-610.1)[SCIENCE SYSTEMS AND APPLICATIONS INC]</dc:creator>
  <cp:lastModifiedBy>Coy, Lawrence (GSFC-610.1)[SCIENCE SYSTEMS AND APPLICATIONS INC]</cp:lastModifiedBy>
  <cp:revision>61</cp:revision>
  <dcterms:created xsi:type="dcterms:W3CDTF">2022-07-18T14:48:32Z</dcterms:created>
  <dcterms:modified xsi:type="dcterms:W3CDTF">2022-12-06T17:33:04Z</dcterms:modified>
</cp:coreProperties>
</file>