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15"/>
  </p:notesMasterIdLst>
  <p:sldIdLst>
    <p:sldId id="257" r:id="rId2"/>
    <p:sldId id="538" r:id="rId3"/>
    <p:sldId id="258" r:id="rId4"/>
    <p:sldId id="687" r:id="rId5"/>
    <p:sldId id="692" r:id="rId6"/>
    <p:sldId id="299" r:id="rId7"/>
    <p:sldId id="259" r:id="rId8"/>
    <p:sldId id="694" r:id="rId9"/>
    <p:sldId id="689" r:id="rId10"/>
    <p:sldId id="260" r:id="rId11"/>
    <p:sldId id="690" r:id="rId12"/>
    <p:sldId id="691" r:id="rId13"/>
    <p:sldId id="693" r:id="rId14"/>
  </p:sldIdLst>
  <p:sldSz cx="9144000" cy="5715000" type="screen16x10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72"/>
    <p:restoredTop sz="64529"/>
  </p:normalViewPr>
  <p:slideViewPr>
    <p:cSldViewPr snapToGrid="0" snapToObjects="1">
      <p:cViewPr varScale="1">
        <p:scale>
          <a:sx n="78" d="100"/>
          <a:sy n="78" d="100"/>
        </p:scale>
        <p:origin x="25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0" d="100"/>
          <a:sy n="130" d="100"/>
        </p:scale>
        <p:origin x="703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BE87B-38EC-5F42-B4DC-C4A057027F4C}" type="datetimeFigureOut">
              <a:rPr lang="en-US" smtClean="0"/>
              <a:t>3/13/22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EC583-F4B1-834B-9486-C22126F4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91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11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73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4039D-5647-7747-9A40-7149C18F6A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78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96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36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4039D-5647-7747-9A40-7149C18F6A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75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08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85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05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9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88015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58696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584388"/>
            <a:ext cx="6858000" cy="13798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83719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4204"/>
            <a:ext cx="7886700" cy="38832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9415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41573"/>
            <a:ext cx="388620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41573"/>
            <a:ext cx="388620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595280"/>
            <a:ext cx="2949178" cy="994179"/>
          </a:xfrm>
          <a:prstGeom prst="rect">
            <a:avLst/>
          </a:prstGeom>
        </p:spPr>
        <p:txBody>
          <a:bodyPr anchor="t" anchorCtr="0"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89460"/>
            <a:ext cx="2949178" cy="3176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759385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324122"/>
            <a:ext cx="9144000" cy="39089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02926" y="5352438"/>
            <a:ext cx="10893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4391" y="5352438"/>
            <a:ext cx="59227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DB8D1E3-1DAE-664E-B350-75CA63E753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45510" y="5405866"/>
            <a:ext cx="247094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900" b="1" i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Global Modeling</a:t>
            </a:r>
            <a:r>
              <a:rPr lang="en-US" sz="900" b="1" i="0" baseline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900" b="1" i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900" b="1" i="0" baseline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900" b="1" i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Assimilation Office</a:t>
            </a:r>
          </a:p>
          <a:p>
            <a:pPr marL="0" marR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gmao.gsfc.nasa.gov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4670" y="5399893"/>
            <a:ext cx="789718" cy="233910"/>
          </a:xfrm>
          <a:prstGeom prst="rect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i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GMAO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07330" y="106597"/>
            <a:ext cx="2678343" cy="25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1883" tIns="50941" rIns="101883" bIns="50941"/>
          <a:lstStyle>
            <a:lvl1pPr defTabSz="1019175">
              <a:defRPr sz="4000">
                <a:solidFill>
                  <a:srgbClr val="939BA8"/>
                </a:solidFill>
                <a:latin typeface="Arial" charset="0"/>
              </a:defRPr>
            </a:lvl1pPr>
            <a:lvl2pPr defTabSz="1019175">
              <a:defRPr sz="4000">
                <a:solidFill>
                  <a:srgbClr val="939BA8"/>
                </a:solidFill>
                <a:latin typeface="Arial" charset="0"/>
              </a:defRPr>
            </a:lvl2pPr>
            <a:lvl3pPr defTabSz="1019175">
              <a:defRPr sz="4000">
                <a:solidFill>
                  <a:srgbClr val="939BA8"/>
                </a:solidFill>
                <a:latin typeface="Arial" charset="0"/>
              </a:defRPr>
            </a:lvl3pPr>
            <a:lvl4pPr defTabSz="1019175">
              <a:defRPr sz="4000">
                <a:solidFill>
                  <a:srgbClr val="939BA8"/>
                </a:solidFill>
                <a:latin typeface="Arial" charset="0"/>
              </a:defRPr>
            </a:lvl4pPr>
            <a:lvl5pPr defTabSz="1019175">
              <a:defRPr sz="4000">
                <a:solidFill>
                  <a:srgbClr val="939BA8"/>
                </a:solidFill>
                <a:latin typeface="Arial" charset="0"/>
              </a:defRPr>
            </a:lvl5pPr>
            <a:lvl6pPr marL="4572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6pPr>
            <a:lvl7pPr marL="9144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7pPr>
            <a:lvl8pPr marL="13716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8pPr>
            <a:lvl9pPr marL="18288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0" i="0" dirty="0">
                <a:solidFill>
                  <a:schemeClr val="bg2">
                    <a:lumMod val="50000"/>
                  </a:schemeClr>
                </a:solidFill>
                <a:ea typeface="Arial Regular" charset="0"/>
              </a:rPr>
              <a:t>National Aeronautics and Space Administration</a:t>
            </a:r>
          </a:p>
        </p:txBody>
      </p:sp>
      <p:pic>
        <p:nvPicPr>
          <p:cNvPr id="12" name="Picture 25" descr="NASA insigniaCMYK"/>
          <p:cNvPicPr preferRelativeResize="0"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1678" y="94324"/>
            <a:ext cx="444991" cy="37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Placeholder 14"/>
          <p:cNvSpPr>
            <a:spLocks noGrp="1"/>
          </p:cNvSpPr>
          <p:nvPr>
            <p:ph type="title"/>
          </p:nvPr>
        </p:nvSpPr>
        <p:spPr>
          <a:xfrm>
            <a:off x="392761" y="390834"/>
            <a:ext cx="8327791" cy="719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392760" y="1318306"/>
            <a:ext cx="8327791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0" r:id="rId2"/>
    <p:sldLayoutId id="2147483666" r:id="rId3"/>
    <p:sldLayoutId id="2147483661" r:id="rId4"/>
    <p:sldLayoutId id="2147483663" r:id="rId5"/>
    <p:sldLayoutId id="2147483667" r:id="rId6"/>
    <p:sldLayoutId id="2147483669" r:id="rId7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70C0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3.mp4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odis.gsfc.nasa.gov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luid.nccs.nasa.gov/cf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91166-90F4-CC44-A972-786C1C390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193" y="997419"/>
            <a:ext cx="8329613" cy="1586969"/>
          </a:xfrm>
        </p:spPr>
        <p:txBody>
          <a:bodyPr/>
          <a:lstStyle/>
          <a:p>
            <a:r>
              <a:rPr lang="en-US" dirty="0"/>
              <a:t>NASA GEOS Aerosol DA System and PM</a:t>
            </a:r>
            <a:r>
              <a:rPr lang="en-US" baseline="-25000" dirty="0"/>
              <a:t>2.5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8A0E7B6-7A11-A947-B378-A26BF42F6C1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28664" y="2584388"/>
            <a:ext cx="7772400" cy="24019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5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5740" indent="-145733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5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88633" indent="-145733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693" indent="-145733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05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25868" indent="-128588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9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K. Emma Knowland</a:t>
            </a:r>
          </a:p>
          <a:p>
            <a:r>
              <a:rPr lang="en-US" sz="1400" dirty="0"/>
              <a:t>Morgan State University/GESTAR-II</a:t>
            </a:r>
          </a:p>
          <a:p>
            <a:r>
              <a:rPr lang="en-US" sz="1400" dirty="0"/>
              <a:t>NASA Global Modeling and Assimilation Office (GMAO)</a:t>
            </a:r>
          </a:p>
          <a:p>
            <a:endParaRPr lang="en-US" sz="1400" dirty="0"/>
          </a:p>
          <a:p>
            <a:pPr algn="l"/>
            <a:r>
              <a:rPr lang="en-US" sz="1400" b="1" dirty="0"/>
              <a:t>In collaboration with:</a:t>
            </a:r>
          </a:p>
          <a:p>
            <a:pPr marL="465138" indent="-465138" algn="l"/>
            <a:r>
              <a:rPr lang="en-US" sz="1600" u="sng" dirty="0"/>
              <a:t>NASA GMAO</a:t>
            </a:r>
            <a:r>
              <a:rPr lang="en-US" sz="1600" dirty="0"/>
              <a:t>: Allison </a:t>
            </a:r>
            <a:r>
              <a:rPr lang="en-US" sz="1600" dirty="0" err="1"/>
              <a:t>Collow</a:t>
            </a:r>
            <a:r>
              <a:rPr lang="en-US" sz="1600" dirty="0"/>
              <a:t>, Patricia Castellanos, Virginie </a:t>
            </a:r>
            <a:r>
              <a:rPr lang="en-US" sz="1600" dirty="0" err="1"/>
              <a:t>Buchard</a:t>
            </a:r>
            <a:r>
              <a:rPr lang="en-US" sz="1600" dirty="0"/>
              <a:t>, </a:t>
            </a:r>
            <a:r>
              <a:rPr lang="en-US" sz="1600" dirty="0" err="1"/>
              <a:t>Arlindo</a:t>
            </a:r>
            <a:r>
              <a:rPr lang="en-US" sz="1600" dirty="0"/>
              <a:t> da Silva, Anton </a:t>
            </a:r>
            <a:r>
              <a:rPr lang="en-US" sz="1600" dirty="0" err="1"/>
              <a:t>Darmenov</a:t>
            </a:r>
            <a:endParaRPr lang="en-US" sz="1600" dirty="0"/>
          </a:p>
          <a:p>
            <a:pPr marL="465138" indent="-452438" algn="l">
              <a:lnSpc>
                <a:spcPct val="100000"/>
              </a:lnSpc>
            </a:pPr>
            <a:r>
              <a:rPr lang="en-US" sz="1600" u="sng" dirty="0"/>
              <a:t>Atmospheric Chemistry and Dynamics Lab</a:t>
            </a:r>
            <a:r>
              <a:rPr lang="en-US" sz="1600" dirty="0"/>
              <a:t>: Peter </a:t>
            </a:r>
            <a:r>
              <a:rPr lang="en-US" sz="1600" dirty="0" err="1"/>
              <a:t>Colarco</a:t>
            </a:r>
            <a:r>
              <a:rPr lang="en-US" sz="1600" dirty="0"/>
              <a:t>, </a:t>
            </a:r>
            <a:r>
              <a:rPr lang="en-US" sz="1600" dirty="0" err="1"/>
              <a:t>Mian</a:t>
            </a:r>
            <a:r>
              <a:rPr lang="en-US" sz="1600" dirty="0"/>
              <a:t> Chin</a:t>
            </a:r>
          </a:p>
          <a:p>
            <a:pPr algn="l">
              <a:lnSpc>
                <a:spcPts val="21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7123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7373-18D7-5443-AB70-0AE514000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859" y="416923"/>
            <a:ext cx="3802232" cy="941522"/>
          </a:xfrm>
        </p:spPr>
        <p:txBody>
          <a:bodyPr>
            <a:normAutofit fontScale="90000"/>
          </a:bodyPr>
          <a:lstStyle/>
          <a:p>
            <a:r>
              <a:rPr lang="en-US" dirty="0"/>
              <a:t>Wildfires are major source of PM</a:t>
            </a:r>
            <a:r>
              <a:rPr lang="en-US" baseline="-25000" dirty="0"/>
              <a:t>2.5</a:t>
            </a:r>
            <a:r>
              <a:rPr lang="en-US" dirty="0"/>
              <a:t> in </a:t>
            </a:r>
            <a:br>
              <a:rPr lang="en-US" dirty="0"/>
            </a:br>
            <a:r>
              <a:rPr lang="en-US" dirty="0"/>
              <a:t>North America</a:t>
            </a:r>
            <a:endParaRPr lang="en-US" baseline="-25000" dirty="0"/>
          </a:p>
        </p:txBody>
      </p:sp>
      <p:pic>
        <p:nvPicPr>
          <p:cNvPr id="9" name="Content Placeholder 8" descr="Chart, histogram&#10;&#10;Description automatically generated">
            <a:extLst>
              <a:ext uri="{FF2B5EF4-FFF2-40B4-BE49-F238E27FC236}">
                <a16:creationId xmlns:a16="http://schemas.microsoft.com/office/drawing/2014/main" id="{267A5B95-3511-2646-ADAE-2E3A0B365D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441164" y="1485900"/>
            <a:ext cx="4333622" cy="3237319"/>
          </a:xfr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E1D55D2-4C9E-D547-AFC3-58F5DE9D9CB4}"/>
              </a:ext>
            </a:extLst>
          </p:cNvPr>
          <p:cNvSpPr txBox="1">
            <a:spLocks/>
          </p:cNvSpPr>
          <p:nvPr/>
        </p:nvSpPr>
        <p:spPr>
          <a:xfrm>
            <a:off x="8054633" y="5323255"/>
            <a:ext cx="10893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B8D1E3-1DAE-664E-B350-75CA63E753F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A183B9-DEC1-0542-BA1E-AC94CF036D33}"/>
              </a:ext>
            </a:extLst>
          </p:cNvPr>
          <p:cNvSpPr txBox="1"/>
          <p:nvPr/>
        </p:nvSpPr>
        <p:spPr>
          <a:xfrm>
            <a:off x="6607975" y="5348432"/>
            <a:ext cx="20680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altLang="x-none" sz="1050" b="1" dirty="0" err="1">
                <a:solidFill>
                  <a:schemeClr val="bg1"/>
                </a:solidFill>
                <a:latin typeface="Arial" charset="0"/>
              </a:rPr>
              <a:t>k.e.knowland@nasa.gov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A39E6-9A36-C747-8137-E8DD6906F41F}"/>
              </a:ext>
            </a:extLst>
          </p:cNvPr>
          <p:cNvSpPr txBox="1"/>
          <p:nvPr/>
        </p:nvSpPr>
        <p:spPr>
          <a:xfrm>
            <a:off x="4451853" y="4773574"/>
            <a:ext cx="4322934" cy="52450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https://gmao.gsfc.nasa.gov/research/</a:t>
            </a:r>
            <a:r>
              <a:rPr lang="en-US" dirty="0" err="1"/>
              <a:t>science_snapshots</a:t>
            </a:r>
            <a:r>
              <a:rPr lang="en-US" dirty="0"/>
              <a:t>/2021/na_biomass_burning_2021.php</a:t>
            </a:r>
          </a:p>
        </p:txBody>
      </p:sp>
      <p:pic>
        <p:nvPicPr>
          <p:cNvPr id="14" name="3fd92bf7-18f9-3661-a896-0c88521c5337.mp4" descr="3fd92bf7-18f9-3661-a896-0c88521c5337.mp4">
            <a:hlinkClick r:id="" action="ppaction://media"/>
            <a:extLst>
              <a:ext uri="{FF2B5EF4-FFF2-40B4-BE49-F238E27FC236}">
                <a16:creationId xmlns:a16="http://schemas.microsoft.com/office/drawing/2014/main" id="{A5107F56-BA63-5242-8B92-3B51E68C6C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984" y="2800350"/>
            <a:ext cx="3886200" cy="2914650"/>
          </a:xfrm>
          <a:prstGeom prst="rect">
            <a:avLst/>
          </a:prstGeom>
        </p:spPr>
      </p:pic>
      <p:pic>
        <p:nvPicPr>
          <p:cNvPr id="17" name="a56248bb-2f2c-3d86-9fe7-457eee8b249b.mp4" descr="a56248bb-2f2c-3d86-9fe7-457eee8b249b.mp4">
            <a:hlinkClick r:id="" action="ppaction://media"/>
            <a:extLst>
              <a:ext uri="{FF2B5EF4-FFF2-40B4-BE49-F238E27FC236}">
                <a16:creationId xmlns:a16="http://schemas.microsoft.com/office/drawing/2014/main" id="{5BEB5303-879F-B747-ABEC-3A6D4EAB51CD}"/>
              </a:ext>
            </a:extLst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984" y="-50800"/>
            <a:ext cx="3886200" cy="2914650"/>
          </a:xfrm>
        </p:spPr>
      </p:pic>
    </p:spTree>
    <p:extLst>
      <p:ext uri="{BB962C8B-B14F-4D97-AF65-F5344CB8AC3E}">
        <p14:creationId xmlns:p14="http://schemas.microsoft.com/office/powerpoint/2010/main" val="401555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8A4FF-8945-0B41-BD89-581D974CD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 into the GEOS Aerosol analyses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9E0DC-2BBD-884E-AE8C-16F3A777A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10"/>
          <a:stretch/>
        </p:blipFill>
        <p:spPr>
          <a:xfrm>
            <a:off x="5187876" y="1174841"/>
            <a:ext cx="3956125" cy="4127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1B8DF8-D7AE-D845-88CD-88FFA5D5C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4841"/>
            <a:ext cx="5275550" cy="412794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09BE6FF-21F1-DC41-93B7-8F3A1760A0A1}"/>
              </a:ext>
            </a:extLst>
          </p:cNvPr>
          <p:cNvSpPr/>
          <p:nvPr/>
        </p:nvSpPr>
        <p:spPr>
          <a:xfrm>
            <a:off x="2388199" y="2644302"/>
            <a:ext cx="508298" cy="379208"/>
          </a:xfrm>
          <a:prstGeom prst="ellipse">
            <a:avLst/>
          </a:prstGeom>
          <a:noFill/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065910-6D09-F24A-A9F9-7640F8715382}"/>
              </a:ext>
            </a:extLst>
          </p:cNvPr>
          <p:cNvSpPr/>
          <p:nvPr/>
        </p:nvSpPr>
        <p:spPr>
          <a:xfrm>
            <a:off x="6326842" y="2644302"/>
            <a:ext cx="508298" cy="379208"/>
          </a:xfrm>
          <a:prstGeom prst="ellipse">
            <a:avLst/>
          </a:prstGeom>
          <a:noFill/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0BBD16-FD66-8842-BAAC-5C8462D54B96}"/>
              </a:ext>
            </a:extLst>
          </p:cNvPr>
          <p:cNvSpPr/>
          <p:nvPr/>
        </p:nvSpPr>
        <p:spPr>
          <a:xfrm>
            <a:off x="2896496" y="2977768"/>
            <a:ext cx="1051292" cy="379208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A73A1F-EE98-964E-B3A0-0B6CE10181D4}"/>
              </a:ext>
            </a:extLst>
          </p:cNvPr>
          <p:cNvSpPr/>
          <p:nvPr/>
        </p:nvSpPr>
        <p:spPr>
          <a:xfrm>
            <a:off x="6835139" y="2977768"/>
            <a:ext cx="1051292" cy="379208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1717F0B-CE5D-474F-B3F1-5E1687737D76}"/>
              </a:ext>
            </a:extLst>
          </p:cNvPr>
          <p:cNvSpPr/>
          <p:nvPr/>
        </p:nvSpPr>
        <p:spPr>
          <a:xfrm>
            <a:off x="3988399" y="2833906"/>
            <a:ext cx="508298" cy="379208"/>
          </a:xfrm>
          <a:prstGeom prst="ellipse">
            <a:avLst/>
          </a:prstGeom>
          <a:noFill/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D9F933-8C3E-9F4A-8124-C9E56A710FF3}"/>
              </a:ext>
            </a:extLst>
          </p:cNvPr>
          <p:cNvSpPr/>
          <p:nvPr/>
        </p:nvSpPr>
        <p:spPr>
          <a:xfrm>
            <a:off x="7927042" y="2833906"/>
            <a:ext cx="508298" cy="379208"/>
          </a:xfrm>
          <a:prstGeom prst="ellipse">
            <a:avLst/>
          </a:prstGeom>
          <a:noFill/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FC3EFD8F-7564-6546-BC96-1123802B5FF5}"/>
              </a:ext>
            </a:extLst>
          </p:cNvPr>
          <p:cNvSpPr txBox="1">
            <a:spLocks/>
          </p:cNvSpPr>
          <p:nvPr/>
        </p:nvSpPr>
        <p:spPr>
          <a:xfrm>
            <a:off x="8054633" y="5323255"/>
            <a:ext cx="10893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B8D1E3-1DAE-664E-B350-75CA63E753F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5B16FA-D491-8A48-9C3F-E060795CE39F}"/>
              </a:ext>
            </a:extLst>
          </p:cNvPr>
          <p:cNvSpPr txBox="1"/>
          <p:nvPr/>
        </p:nvSpPr>
        <p:spPr>
          <a:xfrm>
            <a:off x="6607975" y="5348432"/>
            <a:ext cx="20680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altLang="x-none" sz="1050" b="1" dirty="0" err="1">
                <a:solidFill>
                  <a:schemeClr val="bg1"/>
                </a:solidFill>
                <a:latin typeface="Arial" charset="0"/>
              </a:rPr>
              <a:t>k.e.knowland@nasa.gov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38FBAE6-DF04-BF42-8FAD-5A48BA87821C}"/>
              </a:ext>
            </a:extLst>
          </p:cNvPr>
          <p:cNvSpPr/>
          <p:nvPr/>
        </p:nvSpPr>
        <p:spPr>
          <a:xfrm>
            <a:off x="114297" y="4082143"/>
            <a:ext cx="1338945" cy="1220643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1075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9F7EAC-95B2-8642-9B38-F6122AB38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algorithms can help improve on biases in model PM</a:t>
            </a:r>
            <a:r>
              <a:rPr lang="en-US" baseline="-25000" dirty="0"/>
              <a:t>2.5</a:t>
            </a:r>
            <a:r>
              <a:rPr lang="en-US" dirty="0"/>
              <a:t> estimates</a:t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95D2E31-CB25-654A-AB41-54AB79F6C8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8328" y="1136650"/>
            <a:ext cx="3551090" cy="362585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284B629-ED16-3A4E-944E-4B97B924DB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963188" y="1136650"/>
            <a:ext cx="3459665" cy="3625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E465F0-631B-E146-B256-F3561A1B7996}"/>
              </a:ext>
            </a:extLst>
          </p:cNvPr>
          <p:cNvSpPr txBox="1"/>
          <p:nvPr/>
        </p:nvSpPr>
        <p:spPr>
          <a:xfrm>
            <a:off x="5392615" y="5067300"/>
            <a:ext cx="4021016" cy="30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Gupta et al., 2021; DOI: 10.4209/aaqr.210105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B5E6AD-609A-F249-8FDA-BF076AB52F95}"/>
              </a:ext>
            </a:extLst>
          </p:cNvPr>
          <p:cNvSpPr/>
          <p:nvPr/>
        </p:nvSpPr>
        <p:spPr>
          <a:xfrm>
            <a:off x="6312310" y="1888567"/>
            <a:ext cx="1691147" cy="210332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ED0287-2F66-234A-B94F-6854996A2B8D}"/>
              </a:ext>
            </a:extLst>
          </p:cNvPr>
          <p:cNvSpPr/>
          <p:nvPr/>
        </p:nvSpPr>
        <p:spPr>
          <a:xfrm rot="19094782">
            <a:off x="4084801" y="2541489"/>
            <a:ext cx="3171305" cy="925315"/>
          </a:xfrm>
          <a:prstGeom prst="ellipse">
            <a:avLst/>
          </a:prstGeom>
          <a:noFill/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3106834-7F5F-C647-A7B8-74CE1281E778}"/>
              </a:ext>
            </a:extLst>
          </p:cNvPr>
          <p:cNvSpPr txBox="1">
            <a:spLocks/>
          </p:cNvSpPr>
          <p:nvPr/>
        </p:nvSpPr>
        <p:spPr>
          <a:xfrm>
            <a:off x="8054633" y="5323255"/>
            <a:ext cx="10893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B8D1E3-1DAE-664E-B350-75CA63E753F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D1FA3B-EA35-7B44-8035-37BAB2E24D6F}"/>
              </a:ext>
            </a:extLst>
          </p:cNvPr>
          <p:cNvSpPr txBox="1"/>
          <p:nvPr/>
        </p:nvSpPr>
        <p:spPr>
          <a:xfrm>
            <a:off x="6607975" y="5348432"/>
            <a:ext cx="20680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altLang="x-none" sz="1050" b="1" dirty="0" err="1">
                <a:solidFill>
                  <a:schemeClr val="bg1"/>
                </a:solidFill>
                <a:latin typeface="Arial" charset="0"/>
              </a:rPr>
              <a:t>k.e.knowland@nasa.gov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08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9D8D2B-6AE0-5942-82D3-F3234DC7D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9C5BAA-ED38-004D-8ABE-18D6DEA66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GEOS Aerosol Data Assimilation System assimilates 2D column integrated AOD at 1 wavelength (550 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Surface PM</a:t>
            </a:r>
            <a:r>
              <a:rPr lang="en-US" baseline="-25000" dirty="0"/>
              <a:t>2.5</a:t>
            </a:r>
            <a:r>
              <a:rPr lang="en-US" dirty="0"/>
              <a:t> can be calculated from the speciated aerosol concentrations from the model’s lowest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Surface PM</a:t>
            </a:r>
            <a:r>
              <a:rPr lang="en-US" baseline="-25000" dirty="0"/>
              <a:t>2.5</a:t>
            </a:r>
            <a:r>
              <a:rPr lang="en-US" dirty="0"/>
              <a:t> maps are now available on FLUID for GEOS FP and MERRA-2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44413-68A6-C04A-8090-25CAF5A98D0F}"/>
              </a:ext>
            </a:extLst>
          </p:cNvPr>
          <p:cNvSpPr txBox="1">
            <a:spLocks/>
          </p:cNvSpPr>
          <p:nvPr/>
        </p:nvSpPr>
        <p:spPr>
          <a:xfrm>
            <a:off x="8054633" y="5323255"/>
            <a:ext cx="10893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B8D1E3-1DAE-664E-B350-75CA63E753F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D08A18-3644-8F4A-8CF9-5F15E9533DD6}"/>
              </a:ext>
            </a:extLst>
          </p:cNvPr>
          <p:cNvSpPr txBox="1"/>
          <p:nvPr/>
        </p:nvSpPr>
        <p:spPr>
          <a:xfrm>
            <a:off x="6607975" y="5348432"/>
            <a:ext cx="20680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altLang="x-none" sz="1050" b="1" dirty="0" err="1">
                <a:solidFill>
                  <a:schemeClr val="bg1"/>
                </a:solidFill>
                <a:latin typeface="Arial" charset="0"/>
              </a:rPr>
              <a:t>k.e.knowland@nasa.gov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182224-8C35-1449-B92E-02E55689A1D3}"/>
              </a:ext>
            </a:extLst>
          </p:cNvPr>
          <p:cNvSpPr txBox="1"/>
          <p:nvPr/>
        </p:nvSpPr>
        <p:spPr>
          <a:xfrm>
            <a:off x="2271834" y="3205836"/>
            <a:ext cx="4600331" cy="1604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effectLst/>
                <a:latin typeface="Helvetica" pitchFamily="2" charset="0"/>
              </a:rPr>
              <a:t>References</a:t>
            </a:r>
          </a:p>
          <a:p>
            <a:r>
              <a:rPr lang="en-US" dirty="0" err="1">
                <a:latin typeface="Helvetica" pitchFamily="2" charset="0"/>
              </a:rPr>
              <a:t>Randles</a:t>
            </a:r>
            <a:r>
              <a:rPr lang="en-US" dirty="0">
                <a:latin typeface="Helvetica" pitchFamily="2" charset="0"/>
              </a:rPr>
              <a:t> et al., 2016; NASA/TM–2016-104606/Vol. 45</a:t>
            </a:r>
          </a:p>
          <a:p>
            <a:r>
              <a:rPr lang="en-US" dirty="0" err="1">
                <a:latin typeface="Helvetica" pitchFamily="2" charset="0"/>
              </a:rPr>
              <a:t>R</a:t>
            </a:r>
            <a:r>
              <a:rPr lang="en-US" dirty="0" err="1">
                <a:effectLst/>
                <a:latin typeface="Helvetica" pitchFamily="2" charset="0"/>
              </a:rPr>
              <a:t>andles</a:t>
            </a:r>
            <a:r>
              <a:rPr lang="en-US" dirty="0">
                <a:effectLst/>
                <a:latin typeface="Helvetica" pitchFamily="2" charset="0"/>
              </a:rPr>
              <a:t> et al., 2017; DOI</a:t>
            </a:r>
            <a:r>
              <a:rPr lang="en-US" dirty="0">
                <a:latin typeface="Helvetica" pitchFamily="2" charset="0"/>
              </a:rPr>
              <a:t>: 10.1175/JCLI-D-16-0609.1</a:t>
            </a:r>
          </a:p>
          <a:p>
            <a:r>
              <a:rPr lang="en-US" dirty="0" err="1">
                <a:latin typeface="Helvetica" pitchFamily="2" charset="0"/>
              </a:rPr>
              <a:t>Buchard</a:t>
            </a:r>
            <a:r>
              <a:rPr lang="en-US" dirty="0">
                <a:latin typeface="Helvetica" pitchFamily="2" charset="0"/>
              </a:rPr>
              <a:t> et al., 2017; DOI: 10.1175/JCLI-D-16-0613.1</a:t>
            </a:r>
          </a:p>
          <a:p>
            <a:r>
              <a:rPr lang="en-US" dirty="0">
                <a:latin typeface="Helvetica" pitchFamily="2" charset="0"/>
              </a:rPr>
              <a:t>Gupta et al., 2021; DOI: 10.4209/aaqr.210105</a:t>
            </a: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5F9453-ECD7-4442-B807-0F35ADE3F515}"/>
              </a:ext>
            </a:extLst>
          </p:cNvPr>
          <p:cNvSpPr/>
          <p:nvPr/>
        </p:nvSpPr>
        <p:spPr>
          <a:xfrm>
            <a:off x="3435701" y="5366073"/>
            <a:ext cx="3047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https://gmao.gsfc.nasa.gov/</a:t>
            </a:r>
            <a:r>
              <a:rPr lang="en-US" sz="1200" dirty="0" err="1">
                <a:solidFill>
                  <a:schemeClr val="bg1"/>
                </a:solidFill>
              </a:rPr>
              <a:t>GMAO_products</a:t>
            </a:r>
            <a:r>
              <a:rPr lang="en-US" sz="1200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90985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FD4DA-EFE6-D340-851E-2C421F293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15" y="589363"/>
            <a:ext cx="8881568" cy="615156"/>
          </a:xfrm>
        </p:spPr>
        <p:txBody>
          <a:bodyPr>
            <a:noAutofit/>
          </a:bodyPr>
          <a:lstStyle/>
          <a:p>
            <a:r>
              <a:rPr lang="en-US" dirty="0"/>
              <a:t>NASA GMAO global meteorology and chemistry products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DE445BF-A5CF-B148-BE7F-B8DD93DDC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17" r="62396" b="12355"/>
          <a:stretch/>
        </p:blipFill>
        <p:spPr>
          <a:xfrm>
            <a:off x="274461" y="2089187"/>
            <a:ext cx="2926262" cy="27501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D48D01-16DE-A940-9C88-3B62ED79F6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t="7765" r="6722" b="7852"/>
          <a:stretch/>
        </p:blipFill>
        <p:spPr>
          <a:xfrm>
            <a:off x="3579101" y="1976248"/>
            <a:ext cx="2035278" cy="280735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3667F4B-7175-9942-B669-F199D4559CC2}"/>
              </a:ext>
            </a:extLst>
          </p:cNvPr>
          <p:cNvSpPr/>
          <p:nvPr/>
        </p:nvSpPr>
        <p:spPr>
          <a:xfrm>
            <a:off x="4737216" y="4590934"/>
            <a:ext cx="877163" cy="254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3" dirty="0">
                <a:solidFill>
                  <a:schemeClr val="bg1"/>
                </a:solidFill>
              </a:rPr>
              <a:t>NASA/NOAA</a:t>
            </a:r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E7CACB3F-43C2-4C42-A115-06C7BCE6D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935" y="4835173"/>
            <a:ext cx="1351444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r" eaLnBrk="1" hangingPunct="1"/>
            <a:r>
              <a:rPr lang="en-US" altLang="x-none" sz="1013" dirty="0" err="1">
                <a:solidFill>
                  <a:schemeClr val="bg2">
                    <a:lumMod val="10000"/>
                  </a:schemeClr>
                </a:solidFill>
              </a:rPr>
              <a:t>www.nasa.gov</a:t>
            </a:r>
            <a:endParaRPr lang="en-US" altLang="x-none" sz="1013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A8187AD-A21C-ED46-B51F-A405B3416A0F}"/>
              </a:ext>
            </a:extLst>
          </p:cNvPr>
          <p:cNvSpPr/>
          <p:nvPr/>
        </p:nvSpPr>
        <p:spPr>
          <a:xfrm>
            <a:off x="4009058" y="2246811"/>
            <a:ext cx="118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OMPS (O</a:t>
            </a:r>
            <a:r>
              <a:rPr lang="en-US" sz="1800" baseline="-25000" dirty="0">
                <a:solidFill>
                  <a:schemeClr val="bg1"/>
                </a:solidFill>
              </a:rPr>
              <a:t>3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B4D0BE2-0470-2949-8038-D1B927F9D6E7}"/>
              </a:ext>
            </a:extLst>
          </p:cNvPr>
          <p:cNvSpPr/>
          <p:nvPr/>
        </p:nvSpPr>
        <p:spPr>
          <a:xfrm>
            <a:off x="1219201" y="1238246"/>
            <a:ext cx="6519081" cy="621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GEOS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C8BCE8-C300-204E-9614-449E41187FD1}"/>
              </a:ext>
            </a:extLst>
          </p:cNvPr>
          <p:cNvSpPr txBox="1"/>
          <p:nvPr/>
        </p:nvSpPr>
        <p:spPr>
          <a:xfrm>
            <a:off x="6607975" y="5348432"/>
            <a:ext cx="20680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altLang="x-none" sz="1050" b="1" dirty="0" err="1">
                <a:solidFill>
                  <a:schemeClr val="bg1"/>
                </a:solidFill>
                <a:latin typeface="Arial" charset="0"/>
              </a:rPr>
              <a:t>k.e.knowland@nasa.gov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48881D9D-EAAC-6E44-867D-DAFAB0A223B1}"/>
              </a:ext>
            </a:extLst>
          </p:cNvPr>
          <p:cNvSpPr txBox="1">
            <a:spLocks/>
          </p:cNvSpPr>
          <p:nvPr/>
        </p:nvSpPr>
        <p:spPr>
          <a:xfrm>
            <a:off x="8054633" y="5323255"/>
            <a:ext cx="10893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B8D1E3-1DAE-664E-B350-75CA63E753F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BA4D19-B1BA-2B40-8ED5-D46C94C53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004" y="2616143"/>
            <a:ext cx="2827397" cy="14581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106D8A-AE98-7543-96AA-5726BD76B853}"/>
              </a:ext>
            </a:extLst>
          </p:cNvPr>
          <p:cNvSpPr txBox="1"/>
          <p:nvPr/>
        </p:nvSpPr>
        <p:spPr>
          <a:xfrm>
            <a:off x="6572006" y="4170334"/>
            <a:ext cx="18533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  <a:hlinkClick r:id="rId6"/>
              </a:rPr>
              <a:t>https://modis.gsfc.nasa.gov/</a:t>
            </a:r>
            <a:endParaRPr lang="en-US" sz="105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046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254BF-535C-A34A-A64E-FDB276F74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705"/>
            <a:ext cx="9144000" cy="994172"/>
          </a:xfrm>
        </p:spPr>
        <p:txBody>
          <a:bodyPr/>
          <a:lstStyle/>
          <a:p>
            <a:r>
              <a:rPr lang="en-US" dirty="0"/>
              <a:t>GEOS current capabilities</a:t>
            </a:r>
          </a:p>
        </p:txBody>
      </p:sp>
      <p:pic>
        <p:nvPicPr>
          <p:cNvPr id="4" name="geos5_fires_tour_svs030017_720p.mp4" descr="geos5_fires_tour_svs030017_720p.mp4">
            <a:hlinkClick r:id="" action="ppaction://media"/>
            <a:extLst>
              <a:ext uri="{FF2B5EF4-FFF2-40B4-BE49-F238E27FC236}">
                <a16:creationId xmlns:a16="http://schemas.microsoft.com/office/drawing/2014/main" id="{02D2C367-DB40-4243-B4B0-B823477538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527" y="806744"/>
            <a:ext cx="8011044" cy="450611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C79EFC-0853-EE4F-8724-2248C2032DF0}"/>
              </a:ext>
            </a:extLst>
          </p:cNvPr>
          <p:cNvSpPr/>
          <p:nvPr/>
        </p:nvSpPr>
        <p:spPr>
          <a:xfrm>
            <a:off x="847165" y="5058489"/>
            <a:ext cx="1939955" cy="254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3" dirty="0">
                <a:solidFill>
                  <a:schemeClr val="bg1"/>
                </a:solidFill>
              </a:rPr>
              <a:t>https://</a:t>
            </a:r>
            <a:r>
              <a:rPr lang="en-US" sz="1053" dirty="0" err="1">
                <a:solidFill>
                  <a:schemeClr val="bg1"/>
                </a:solidFill>
              </a:rPr>
              <a:t>svs.gsfc.nasa.gov</a:t>
            </a:r>
            <a:r>
              <a:rPr lang="en-US" sz="1053" dirty="0">
                <a:solidFill>
                  <a:schemeClr val="bg1"/>
                </a:solidFill>
              </a:rPr>
              <a:t>/30017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84EBA4D-8605-D44B-9791-9D6979F7DF7B}"/>
              </a:ext>
            </a:extLst>
          </p:cNvPr>
          <p:cNvSpPr txBox="1">
            <a:spLocks/>
          </p:cNvSpPr>
          <p:nvPr/>
        </p:nvSpPr>
        <p:spPr>
          <a:xfrm>
            <a:off x="8054633" y="5323255"/>
            <a:ext cx="10893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B8D1E3-1DAE-664E-B350-75CA63E753F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347F8-D6E3-BC4B-B513-784F8DA23D54}"/>
              </a:ext>
            </a:extLst>
          </p:cNvPr>
          <p:cNvSpPr txBox="1"/>
          <p:nvPr/>
        </p:nvSpPr>
        <p:spPr>
          <a:xfrm>
            <a:off x="6607975" y="5348432"/>
            <a:ext cx="20680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altLang="x-none" sz="1050" b="1" dirty="0" err="1">
                <a:solidFill>
                  <a:schemeClr val="bg1"/>
                </a:solidFill>
                <a:latin typeface="Arial" charset="0"/>
              </a:rPr>
              <a:t>k.e.knowland@nasa.gov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9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FD4DA-EFE6-D340-851E-2C421F293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15" y="589363"/>
            <a:ext cx="8881568" cy="615156"/>
          </a:xfrm>
        </p:spPr>
        <p:txBody>
          <a:bodyPr>
            <a:noAutofit/>
          </a:bodyPr>
          <a:lstStyle/>
          <a:p>
            <a:r>
              <a:rPr lang="en-US" dirty="0"/>
              <a:t>NASA GMAO global meteorology and chemistry products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EF042C-BAD5-2A4A-B94A-7AE572F9D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496" y="3126822"/>
            <a:ext cx="2584696" cy="1651203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DC44CF4-16E6-CA4E-BF49-9E4EDD10D233}"/>
              </a:ext>
            </a:extLst>
          </p:cNvPr>
          <p:cNvSpPr/>
          <p:nvPr/>
        </p:nvSpPr>
        <p:spPr>
          <a:xfrm>
            <a:off x="1219201" y="1238246"/>
            <a:ext cx="6519081" cy="621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GEOS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1B41D3-859D-EC46-9178-9BB942F7F261}"/>
              </a:ext>
            </a:extLst>
          </p:cNvPr>
          <p:cNvSpPr/>
          <p:nvPr/>
        </p:nvSpPr>
        <p:spPr>
          <a:xfrm>
            <a:off x="1219201" y="2373691"/>
            <a:ext cx="3218490" cy="438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Forecasting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EFC6DDA-3398-3847-B1B2-71734D022AD7}"/>
              </a:ext>
            </a:extLst>
          </p:cNvPr>
          <p:cNvSpPr/>
          <p:nvPr/>
        </p:nvSpPr>
        <p:spPr>
          <a:xfrm>
            <a:off x="4519791" y="2357218"/>
            <a:ext cx="3218490" cy="438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Reanalysis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0A4D52C-5EAB-DD43-837E-37566795566E}"/>
              </a:ext>
            </a:extLst>
          </p:cNvPr>
          <p:cNvSpPr/>
          <p:nvPr/>
        </p:nvSpPr>
        <p:spPr>
          <a:xfrm>
            <a:off x="2120079" y="3339757"/>
            <a:ext cx="1397660" cy="708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GEOS FP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777A60E-23CF-7646-BD76-C50D515812F7}"/>
              </a:ext>
            </a:extLst>
          </p:cNvPr>
          <p:cNvSpPr/>
          <p:nvPr/>
        </p:nvSpPr>
        <p:spPr>
          <a:xfrm>
            <a:off x="5424020" y="3339756"/>
            <a:ext cx="1397660" cy="708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MERRA-2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02013D93-928A-4B43-9594-F498D2EDD693}"/>
              </a:ext>
            </a:extLst>
          </p:cNvPr>
          <p:cNvSpPr/>
          <p:nvPr/>
        </p:nvSpPr>
        <p:spPr>
          <a:xfrm>
            <a:off x="6023502" y="1926950"/>
            <a:ext cx="198793" cy="3737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B4B4CD01-3516-EF4D-8260-005C0556E43D}"/>
              </a:ext>
            </a:extLst>
          </p:cNvPr>
          <p:cNvSpPr/>
          <p:nvPr/>
        </p:nvSpPr>
        <p:spPr>
          <a:xfrm>
            <a:off x="2713045" y="2902362"/>
            <a:ext cx="198793" cy="3737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54F6DC8C-9BE0-E046-926E-69450E8D35F0}"/>
              </a:ext>
            </a:extLst>
          </p:cNvPr>
          <p:cNvSpPr/>
          <p:nvPr/>
        </p:nvSpPr>
        <p:spPr>
          <a:xfrm>
            <a:off x="6023501" y="2878510"/>
            <a:ext cx="198793" cy="3737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A694F685-A244-4046-ADC8-15524FF52AA7}"/>
              </a:ext>
            </a:extLst>
          </p:cNvPr>
          <p:cNvSpPr/>
          <p:nvPr/>
        </p:nvSpPr>
        <p:spPr>
          <a:xfrm>
            <a:off x="2713046" y="1929849"/>
            <a:ext cx="198793" cy="3737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B92E28-86D8-F64B-8400-ED2CC3831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5" y="3107083"/>
            <a:ext cx="1920752" cy="16852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4099BCC-9EC5-B54C-A0D7-E2901B88A6D9}"/>
              </a:ext>
            </a:extLst>
          </p:cNvPr>
          <p:cNvSpPr/>
          <p:nvPr/>
        </p:nvSpPr>
        <p:spPr>
          <a:xfrm>
            <a:off x="3435701" y="5366073"/>
            <a:ext cx="3047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https://gmao.gsfc.nasa.gov/</a:t>
            </a:r>
            <a:r>
              <a:rPr lang="en-US" sz="1200" dirty="0" err="1">
                <a:solidFill>
                  <a:schemeClr val="bg1"/>
                </a:solidFill>
              </a:rPr>
              <a:t>GMAO_products</a:t>
            </a:r>
            <a:r>
              <a:rPr lang="en-US" sz="1200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5641A2B1-872E-DE40-B3D4-A2BBA46DC202}"/>
              </a:ext>
            </a:extLst>
          </p:cNvPr>
          <p:cNvSpPr txBox="1">
            <a:spLocks/>
          </p:cNvSpPr>
          <p:nvPr/>
        </p:nvSpPr>
        <p:spPr>
          <a:xfrm>
            <a:off x="8054633" y="5323255"/>
            <a:ext cx="10893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B8D1E3-1DAE-664E-B350-75CA63E753F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317EC6-4304-9246-A3F0-66CC09CF8D51}"/>
              </a:ext>
            </a:extLst>
          </p:cNvPr>
          <p:cNvSpPr txBox="1"/>
          <p:nvPr/>
        </p:nvSpPr>
        <p:spPr>
          <a:xfrm>
            <a:off x="6607975" y="5348432"/>
            <a:ext cx="20680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altLang="x-none" sz="1050" b="1" dirty="0" err="1">
                <a:solidFill>
                  <a:schemeClr val="bg1"/>
                </a:solidFill>
                <a:latin typeface="Arial" charset="0"/>
              </a:rPr>
              <a:t>k.e.knowland@nasa.gov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387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erosols-sc2014-preview.jpg" descr="aerosols-sc2014-preview.jpg">
            <a:extLst>
              <a:ext uri="{FF2B5EF4-FFF2-40B4-BE49-F238E27FC236}">
                <a16:creationId xmlns:a16="http://schemas.microsoft.com/office/drawing/2014/main" id="{9E365542-0960-484E-899D-3AA3AC179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936" y="1097550"/>
            <a:ext cx="2347402" cy="11737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1BC90-B8FB-E847-8D30-8C10C99BC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GEOS aerosol data assimilation system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D622FDCE-96BF-7742-B008-25DAA555AF80}"/>
              </a:ext>
            </a:extLst>
          </p:cNvPr>
          <p:cNvSpPr txBox="1">
            <a:spLocks/>
          </p:cNvSpPr>
          <p:nvPr/>
        </p:nvSpPr>
        <p:spPr>
          <a:xfrm>
            <a:off x="8054633" y="5323255"/>
            <a:ext cx="10893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B8D1E3-1DAE-664E-B350-75CA63E753F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97712D-DBCA-6349-B8C4-426A94349FFC}"/>
              </a:ext>
            </a:extLst>
          </p:cNvPr>
          <p:cNvSpPr txBox="1"/>
          <p:nvPr/>
        </p:nvSpPr>
        <p:spPr>
          <a:xfrm>
            <a:off x="6607975" y="5348432"/>
            <a:ext cx="20680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altLang="x-none" sz="1050" b="1" dirty="0" err="1">
                <a:solidFill>
                  <a:schemeClr val="bg1"/>
                </a:solidFill>
                <a:latin typeface="Arial" charset="0"/>
              </a:rPr>
              <a:t>k.e.knowland@nasa.gov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8D6CAA-B24A-6D48-B61E-EB301D66377C}"/>
              </a:ext>
            </a:extLst>
          </p:cNvPr>
          <p:cNvSpPr/>
          <p:nvPr/>
        </p:nvSpPr>
        <p:spPr>
          <a:xfrm>
            <a:off x="245192" y="1141466"/>
            <a:ext cx="139050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GEOS AGCM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6D1226-746F-5A40-8C27-2AAFD6234407}"/>
              </a:ext>
            </a:extLst>
          </p:cNvPr>
          <p:cNvSpPr/>
          <p:nvPr/>
        </p:nvSpPr>
        <p:spPr>
          <a:xfrm>
            <a:off x="2329103" y="1144814"/>
            <a:ext cx="108282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GOCART aerosol module</a:t>
            </a:r>
          </a:p>
        </p:txBody>
      </p:sp>
      <p:sp>
        <p:nvSpPr>
          <p:cNvPr id="19" name="Cross 18">
            <a:extLst>
              <a:ext uri="{FF2B5EF4-FFF2-40B4-BE49-F238E27FC236}">
                <a16:creationId xmlns:a16="http://schemas.microsoft.com/office/drawing/2014/main" id="{EE0DA743-D6A8-3E4A-871B-22771092670F}"/>
              </a:ext>
            </a:extLst>
          </p:cNvPr>
          <p:cNvSpPr/>
          <p:nvPr/>
        </p:nvSpPr>
        <p:spPr>
          <a:xfrm>
            <a:off x="1771943" y="1378994"/>
            <a:ext cx="420915" cy="428170"/>
          </a:xfrm>
          <a:prstGeom prst="plus">
            <a:avLst>
              <a:gd name="adj" fmla="val 408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4A1DC0-CFE6-834C-832F-07B567724634}"/>
              </a:ext>
            </a:extLst>
          </p:cNvPr>
          <p:cNvSpPr/>
          <p:nvPr/>
        </p:nvSpPr>
        <p:spPr>
          <a:xfrm>
            <a:off x="4099902" y="1141466"/>
            <a:ext cx="108282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DA</a:t>
            </a:r>
            <a:br>
              <a:rPr lang="en-US" sz="1400" dirty="0"/>
            </a:br>
            <a:r>
              <a:rPr lang="en-US" sz="1200" dirty="0"/>
              <a:t>(Meteorology, aerosol, ozone)</a:t>
            </a:r>
          </a:p>
        </p:txBody>
      </p:sp>
      <p:sp>
        <p:nvSpPr>
          <p:cNvPr id="21" name="Cross 20">
            <a:extLst>
              <a:ext uri="{FF2B5EF4-FFF2-40B4-BE49-F238E27FC236}">
                <a16:creationId xmlns:a16="http://schemas.microsoft.com/office/drawing/2014/main" id="{54BC6BAB-4B63-4D4D-99EA-B09B5D951D04}"/>
              </a:ext>
            </a:extLst>
          </p:cNvPr>
          <p:cNvSpPr/>
          <p:nvPr/>
        </p:nvSpPr>
        <p:spPr>
          <a:xfrm>
            <a:off x="3548178" y="1378994"/>
            <a:ext cx="420915" cy="428170"/>
          </a:xfrm>
          <a:prstGeom prst="plus">
            <a:avLst>
              <a:gd name="adj" fmla="val 408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26F275-B80C-134E-8780-03CCD830D19E}"/>
              </a:ext>
            </a:extLst>
          </p:cNvPr>
          <p:cNvSpPr txBox="1"/>
          <p:nvPr/>
        </p:nvSpPr>
        <p:spPr>
          <a:xfrm>
            <a:off x="7113925" y="1455272"/>
            <a:ext cx="1717338" cy="52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GEOS FP, MERRA-2, GEOS FP-IT, G5NR, …</a:t>
            </a:r>
          </a:p>
        </p:txBody>
      </p:sp>
      <p:sp>
        <p:nvSpPr>
          <p:cNvPr id="25" name="Striped Right Arrow 24">
            <a:extLst>
              <a:ext uri="{FF2B5EF4-FFF2-40B4-BE49-F238E27FC236}">
                <a16:creationId xmlns:a16="http://schemas.microsoft.com/office/drawing/2014/main" id="{6B1D41B3-43A8-D547-BF03-DD29767C2D79}"/>
              </a:ext>
            </a:extLst>
          </p:cNvPr>
          <p:cNvSpPr/>
          <p:nvPr/>
        </p:nvSpPr>
        <p:spPr>
          <a:xfrm>
            <a:off x="5344726" y="1364437"/>
            <a:ext cx="1216213" cy="5341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7FFA2F-4172-9840-8DB8-4DC719B1E76E}"/>
              </a:ext>
            </a:extLst>
          </p:cNvPr>
          <p:cNvSpPr txBox="1"/>
          <p:nvPr/>
        </p:nvSpPr>
        <p:spPr>
          <a:xfrm>
            <a:off x="166031" y="2142915"/>
            <a:ext cx="3933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Emissions</a:t>
            </a:r>
          </a:p>
          <a:p>
            <a:r>
              <a:rPr lang="en-US" sz="1400" dirty="0"/>
              <a:t>Biomass Burning:  HFED, QFED </a:t>
            </a:r>
          </a:p>
          <a:p>
            <a:r>
              <a:rPr lang="en-US" sz="1400" dirty="0"/>
              <a:t>Anthropogenic:  Edgar &amp; </a:t>
            </a:r>
            <a:r>
              <a:rPr lang="en-US" sz="1400" dirty="0" err="1"/>
              <a:t>AeroCom</a:t>
            </a:r>
            <a:r>
              <a:rPr lang="en-US" sz="1400" dirty="0"/>
              <a:t> Phase II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0BE03D-FA0D-9C40-9DFF-88E393119F4B}"/>
              </a:ext>
            </a:extLst>
          </p:cNvPr>
          <p:cNvSpPr txBox="1"/>
          <p:nvPr/>
        </p:nvSpPr>
        <p:spPr>
          <a:xfrm>
            <a:off x="3770205" y="2142915"/>
            <a:ext cx="2347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Aerosol Observing system</a:t>
            </a:r>
          </a:p>
          <a:p>
            <a:pPr algn="ctr"/>
            <a:r>
              <a:rPr lang="en-US" sz="1400" dirty="0"/>
              <a:t>Bias-corrected AOD (550 nm)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3AF2A9-E700-5144-AADF-B363180366B2}"/>
              </a:ext>
            </a:extLst>
          </p:cNvPr>
          <p:cNvSpPr txBox="1"/>
          <p:nvPr/>
        </p:nvSpPr>
        <p:spPr>
          <a:xfrm>
            <a:off x="6722936" y="2229162"/>
            <a:ext cx="242106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u="sng" dirty="0"/>
              <a:t>Particulate matter (PM):</a:t>
            </a:r>
          </a:p>
          <a:p>
            <a:pPr marL="685800" lvl="1" indent="-295275" algn="l">
              <a:buFont typeface="Arial" panose="020B0604020202020204" pitchFamily="34" charset="0"/>
              <a:buChar char="•"/>
            </a:pPr>
            <a:r>
              <a:rPr lang="en-US" sz="1400" dirty="0"/>
              <a:t>Organic Carbon</a:t>
            </a:r>
          </a:p>
          <a:p>
            <a:pPr marL="685800" lvl="1" indent="-295275" algn="l">
              <a:buFont typeface="Arial" panose="020B0604020202020204" pitchFamily="34" charset="0"/>
              <a:buChar char="•"/>
            </a:pPr>
            <a:r>
              <a:rPr lang="en-US" sz="1400" dirty="0"/>
              <a:t>Black Carbon</a:t>
            </a:r>
          </a:p>
          <a:p>
            <a:pPr marL="685800" lvl="1" indent="-295275" algn="l">
              <a:buFont typeface="Arial" panose="020B0604020202020204" pitchFamily="34" charset="0"/>
              <a:buChar char="•"/>
            </a:pPr>
            <a:r>
              <a:rPr lang="en-US" sz="1400" dirty="0"/>
              <a:t>Sea salt</a:t>
            </a:r>
          </a:p>
          <a:p>
            <a:pPr marL="685800" lvl="1" indent="-295275" algn="l">
              <a:buFont typeface="Arial" panose="020B0604020202020204" pitchFamily="34" charset="0"/>
              <a:buChar char="•"/>
            </a:pPr>
            <a:r>
              <a:rPr lang="en-US" sz="1400" dirty="0"/>
              <a:t>Sulfate</a:t>
            </a:r>
          </a:p>
          <a:p>
            <a:pPr marL="685800" lvl="1" indent="-295275" algn="l">
              <a:buFont typeface="Arial" panose="020B0604020202020204" pitchFamily="34" charset="0"/>
              <a:buChar char="•"/>
            </a:pPr>
            <a:r>
              <a:rPr lang="en-US" sz="1400" dirty="0"/>
              <a:t>Dust</a:t>
            </a:r>
          </a:p>
          <a:p>
            <a:pPr marL="685800" lvl="1" indent="-295275" algn="l">
              <a:buFont typeface="Arial" panose="020B0604020202020204" pitchFamily="34" charset="0"/>
              <a:buChar char="•"/>
            </a:pPr>
            <a:r>
              <a:rPr lang="en-US" sz="1400" dirty="0"/>
              <a:t>Nitrate (GEOS FP)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B588860C-9594-6149-8C5E-0FC3631C8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39" y="2966996"/>
            <a:ext cx="6800678" cy="1959738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B436321-0069-C54E-93C8-B4364891B12C}"/>
              </a:ext>
            </a:extLst>
          </p:cNvPr>
          <p:cNvSpPr txBox="1"/>
          <p:nvPr/>
        </p:nvSpPr>
        <p:spPr>
          <a:xfrm>
            <a:off x="4813759" y="4846507"/>
            <a:ext cx="4600331" cy="524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latin typeface="Helvetica" pitchFamily="2" charset="0"/>
              </a:rPr>
              <a:t>Randles</a:t>
            </a:r>
            <a:r>
              <a:rPr lang="en-US" dirty="0">
                <a:effectLst/>
                <a:latin typeface="Helvetica" pitchFamily="2" charset="0"/>
              </a:rPr>
              <a:t> et al., 2016</a:t>
            </a:r>
            <a:r>
              <a:rPr lang="en-US" dirty="0">
                <a:latin typeface="Helvetica" pitchFamily="2" charset="0"/>
              </a:rPr>
              <a:t>; NASA/TM–2016-104606/Vol. 45</a:t>
            </a:r>
          </a:p>
          <a:p>
            <a:r>
              <a:rPr lang="en-US" dirty="0" err="1">
                <a:effectLst/>
                <a:latin typeface="Helvetica" pitchFamily="2" charset="0"/>
              </a:rPr>
              <a:t>Randles</a:t>
            </a:r>
            <a:r>
              <a:rPr lang="en-US" dirty="0">
                <a:effectLst/>
                <a:latin typeface="Helvetica" pitchFamily="2" charset="0"/>
              </a:rPr>
              <a:t> et al., 2017; DOI</a:t>
            </a:r>
            <a:r>
              <a:rPr lang="en-US" dirty="0">
                <a:latin typeface="Helvetica" pitchFamily="2" charset="0"/>
              </a:rPr>
              <a:t>: 10.1175/JCLI-D-16-0609.1</a:t>
            </a:r>
          </a:p>
        </p:txBody>
      </p:sp>
    </p:spTree>
    <p:extLst>
      <p:ext uri="{BB962C8B-B14F-4D97-AF65-F5344CB8AC3E}">
        <p14:creationId xmlns:p14="http://schemas.microsoft.com/office/powerpoint/2010/main" val="3155428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Field Campaign Support"/>
          <p:cNvSpPr txBox="1">
            <a:spLocks noGrp="1"/>
          </p:cNvSpPr>
          <p:nvPr>
            <p:ph type="title"/>
          </p:nvPr>
        </p:nvSpPr>
        <p:spPr>
          <a:xfrm>
            <a:off x="1" y="504781"/>
            <a:ext cx="9144000" cy="4679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400" dirty="0"/>
              <a:t>GMAO </a:t>
            </a:r>
            <a:r>
              <a:rPr sz="2400" dirty="0"/>
              <a:t>Field Campaign Support</a:t>
            </a:r>
          </a:p>
        </p:txBody>
      </p:sp>
      <p:sp>
        <p:nvSpPr>
          <p:cNvPr id="594" name="https://fluid.nccs.nasa.gov/weather"/>
          <p:cNvSpPr txBox="1"/>
          <p:nvPr/>
        </p:nvSpPr>
        <p:spPr>
          <a:xfrm>
            <a:off x="4820654" y="5059171"/>
            <a:ext cx="3281123" cy="242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2194560">
              <a:defRPr sz="4200" b="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575" dirty="0"/>
              <a:t>https://</a:t>
            </a:r>
            <a:r>
              <a:rPr lang="en-US" sz="1575" dirty="0" err="1"/>
              <a:t>fluid.nccs.nasa.gov</a:t>
            </a:r>
            <a:r>
              <a:rPr lang="en-US" sz="1575" dirty="0"/>
              <a:t>/missions/</a:t>
            </a:r>
            <a:endParaRPr sz="1575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F256D-4D71-1D4F-A1D1-5AE50FBCD9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t="8861" r="6346" b="10384"/>
          <a:stretch/>
        </p:blipFill>
        <p:spPr>
          <a:xfrm>
            <a:off x="4322346" y="1501932"/>
            <a:ext cx="4521446" cy="3149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D39BA6-142B-2040-95FD-FB67E67AF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4013"/>
            <a:ext cx="4323348" cy="3242511"/>
          </a:xfrm>
          <a:prstGeom prst="rect">
            <a:avLst/>
          </a:prstGeom>
        </p:spPr>
      </p:pic>
      <p:pic>
        <p:nvPicPr>
          <p:cNvPr id="598" name="firex-aq-logo-5719.png" descr="firex-aq-logo-571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55" y="736092"/>
            <a:ext cx="1316679" cy="131009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D7A3DF-365D-4545-9B6C-6037B1409EE5}"/>
              </a:ext>
            </a:extLst>
          </p:cNvPr>
          <p:cNvSpPr txBox="1"/>
          <p:nvPr/>
        </p:nvSpPr>
        <p:spPr>
          <a:xfrm>
            <a:off x="6607975" y="5348432"/>
            <a:ext cx="20680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altLang="x-none" sz="1050" b="1" dirty="0" err="1">
                <a:solidFill>
                  <a:schemeClr val="bg1"/>
                </a:solidFill>
                <a:latin typeface="Arial" charset="0"/>
              </a:rPr>
              <a:t>k.e.knowland@nasa.gov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44C6B61-2BD5-394B-9F24-13721F3C7939}"/>
              </a:ext>
            </a:extLst>
          </p:cNvPr>
          <p:cNvSpPr txBox="1">
            <a:spLocks/>
          </p:cNvSpPr>
          <p:nvPr/>
        </p:nvSpPr>
        <p:spPr>
          <a:xfrm>
            <a:off x="8054633" y="5323255"/>
            <a:ext cx="10893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B8D1E3-1DAE-664E-B350-75CA63E753F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43573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2F42E5B-54B7-B844-BA62-0C48783F5D77}"/>
              </a:ext>
            </a:extLst>
          </p:cNvPr>
          <p:cNvSpPr txBox="1">
            <a:spLocks/>
          </p:cNvSpPr>
          <p:nvPr/>
        </p:nvSpPr>
        <p:spPr>
          <a:xfrm>
            <a:off x="8054633" y="5323255"/>
            <a:ext cx="10893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B8D1E3-1DAE-664E-B350-75CA63E753F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AED70-7757-114D-84FB-00150603052E}"/>
              </a:ext>
            </a:extLst>
          </p:cNvPr>
          <p:cNvSpPr txBox="1"/>
          <p:nvPr/>
        </p:nvSpPr>
        <p:spPr>
          <a:xfrm>
            <a:off x="6607975" y="5348432"/>
            <a:ext cx="20680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altLang="x-none" sz="1050" b="1" dirty="0" err="1">
                <a:solidFill>
                  <a:schemeClr val="bg1"/>
                </a:solidFill>
                <a:latin typeface="Arial" charset="0"/>
              </a:rPr>
              <a:t>k.e.knowland@nasa.gov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436FB42-D6DA-1348-B86A-654E7F442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3" y="1313230"/>
            <a:ext cx="7489927" cy="371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98D366-9BD9-0B40-A760-3F287AFC2DD9}"/>
              </a:ext>
            </a:extLst>
          </p:cNvPr>
          <p:cNvSpPr txBox="1"/>
          <p:nvPr/>
        </p:nvSpPr>
        <p:spPr>
          <a:xfrm>
            <a:off x="2925096" y="962080"/>
            <a:ext cx="3293807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Available ground-based networks of PM</a:t>
            </a:r>
            <a:r>
              <a:rPr lang="en-US" baseline="-25000" dirty="0"/>
              <a:t>2.5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7824C0-CD79-BC4C-998B-27D664A60A4F}"/>
              </a:ext>
            </a:extLst>
          </p:cNvPr>
          <p:cNvSpPr txBox="1"/>
          <p:nvPr/>
        </p:nvSpPr>
        <p:spPr>
          <a:xfrm>
            <a:off x="4813300" y="5067300"/>
            <a:ext cx="4600331" cy="30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latin typeface="Helvetica" pitchFamily="2" charset="0"/>
              </a:rPr>
              <a:t>Buchard</a:t>
            </a:r>
            <a:r>
              <a:rPr lang="en-US" dirty="0">
                <a:effectLst/>
                <a:latin typeface="Helvetica" pitchFamily="2" charset="0"/>
              </a:rPr>
              <a:t> et al., 2017; DOI</a:t>
            </a:r>
            <a:r>
              <a:rPr lang="en-US" dirty="0">
                <a:latin typeface="Helvetica" pitchFamily="2" charset="0"/>
              </a:rPr>
              <a:t>: 10.1175/JCLI-D-16-0613.1</a:t>
            </a:r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0E185A6-D110-F24D-9A02-9EB434331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8" y="189993"/>
            <a:ext cx="7886700" cy="941522"/>
          </a:xfrm>
        </p:spPr>
        <p:txBody>
          <a:bodyPr/>
          <a:lstStyle/>
          <a:p>
            <a:r>
              <a:rPr lang="en-US" dirty="0"/>
              <a:t>How best to evaluate the analyzed PM</a:t>
            </a:r>
            <a:r>
              <a:rPr lang="en-US" baseline="-25000" dirty="0"/>
              <a:t>2.5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4652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9FEF0-57D6-404B-BCCE-D263A3CBD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8" y="189993"/>
            <a:ext cx="7886700" cy="941522"/>
          </a:xfrm>
        </p:spPr>
        <p:txBody>
          <a:bodyPr/>
          <a:lstStyle/>
          <a:p>
            <a:r>
              <a:rPr lang="en-US" dirty="0"/>
              <a:t>How best to evaluate the analyzed PM</a:t>
            </a:r>
            <a:r>
              <a:rPr lang="en-US" baseline="-25000" dirty="0"/>
              <a:t>2.5</a:t>
            </a:r>
            <a:r>
              <a:rPr lang="en-US" dirty="0"/>
              <a:t>?</a:t>
            </a:r>
          </a:p>
        </p:txBody>
      </p:sp>
      <p:pic>
        <p:nvPicPr>
          <p:cNvPr id="13" name="Content Placeholder 12" descr="Map&#10;&#10;Description automatically generated">
            <a:extLst>
              <a:ext uri="{FF2B5EF4-FFF2-40B4-BE49-F238E27FC236}">
                <a16:creationId xmlns:a16="http://schemas.microsoft.com/office/drawing/2014/main" id="{714E9D0C-63D6-D845-89E5-4E843C64A9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301616" y="1120624"/>
            <a:ext cx="4144994" cy="1819602"/>
          </a:xfrm>
          <a:prstGeom prst="rect">
            <a:avLst/>
          </a:prstGeom>
          <a:noFill/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2F42E5B-54B7-B844-BA62-0C48783F5D77}"/>
              </a:ext>
            </a:extLst>
          </p:cNvPr>
          <p:cNvSpPr txBox="1">
            <a:spLocks/>
          </p:cNvSpPr>
          <p:nvPr/>
        </p:nvSpPr>
        <p:spPr>
          <a:xfrm>
            <a:off x="8054633" y="5323255"/>
            <a:ext cx="10893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B8D1E3-1DAE-664E-B350-75CA63E753F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AED70-7757-114D-84FB-00150603052E}"/>
              </a:ext>
            </a:extLst>
          </p:cNvPr>
          <p:cNvSpPr txBox="1"/>
          <p:nvPr/>
        </p:nvSpPr>
        <p:spPr>
          <a:xfrm>
            <a:off x="6607975" y="5348432"/>
            <a:ext cx="20680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altLang="x-none" sz="1050" b="1" dirty="0" err="1">
                <a:solidFill>
                  <a:schemeClr val="bg1"/>
                </a:solidFill>
                <a:latin typeface="Arial" charset="0"/>
              </a:rPr>
              <a:t>k.e.knowland@nasa.gov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8D366-9BD9-0B40-A760-3F287AFC2DD9}"/>
              </a:ext>
            </a:extLst>
          </p:cNvPr>
          <p:cNvSpPr txBox="1"/>
          <p:nvPr/>
        </p:nvSpPr>
        <p:spPr>
          <a:xfrm>
            <a:off x="3169170" y="812969"/>
            <a:ext cx="2805656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Satellite-based AOD estimate PM</a:t>
            </a:r>
            <a:r>
              <a:rPr lang="en-US" baseline="-25000" dirty="0"/>
              <a:t>2.5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42F5C4B-919D-0E47-9651-7DC84CF16F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01"/>
          <a:stretch/>
        </p:blipFill>
        <p:spPr bwMode="auto">
          <a:xfrm>
            <a:off x="163611" y="2980157"/>
            <a:ext cx="8816775" cy="183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F249E9FC-E942-034E-A857-07704F02E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83" b="33794"/>
          <a:stretch/>
        </p:blipFill>
        <p:spPr bwMode="auto">
          <a:xfrm>
            <a:off x="176981" y="4839690"/>
            <a:ext cx="8816773" cy="25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655BE6-E6AB-A841-89B2-4FE8F46BC878}"/>
              </a:ext>
            </a:extLst>
          </p:cNvPr>
          <p:cNvSpPr txBox="1"/>
          <p:nvPr/>
        </p:nvSpPr>
        <p:spPr>
          <a:xfrm>
            <a:off x="4813300" y="5067300"/>
            <a:ext cx="4600331" cy="30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latin typeface="Helvetica" pitchFamily="2" charset="0"/>
              </a:rPr>
              <a:t>Buchard</a:t>
            </a:r>
            <a:r>
              <a:rPr lang="en-US" dirty="0">
                <a:effectLst/>
                <a:latin typeface="Helvetica" pitchFamily="2" charset="0"/>
              </a:rPr>
              <a:t> et al., 2017; DOI</a:t>
            </a:r>
            <a:r>
              <a:rPr lang="en-US" dirty="0">
                <a:latin typeface="Helvetica" pitchFamily="2" charset="0"/>
              </a:rPr>
              <a:t>: 10.1175/JCLI-D-16-0613.1</a:t>
            </a:r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09D241-0883-3943-8D29-DB2784B00FFE}"/>
              </a:ext>
            </a:extLst>
          </p:cNvPr>
          <p:cNvSpPr txBox="1"/>
          <p:nvPr/>
        </p:nvSpPr>
        <p:spPr>
          <a:xfrm>
            <a:off x="6500743" y="2161854"/>
            <a:ext cx="2697390" cy="524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van </a:t>
            </a:r>
            <a:r>
              <a:rPr lang="en-US" dirty="0" err="1">
                <a:latin typeface="Helvetica" pitchFamily="2" charset="0"/>
              </a:rPr>
              <a:t>Donkelaar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>
                <a:effectLst/>
                <a:latin typeface="Helvetica" pitchFamily="2" charset="0"/>
              </a:rPr>
              <a:t>et al., 2010; DOI</a:t>
            </a:r>
            <a:r>
              <a:rPr lang="en-US" dirty="0">
                <a:latin typeface="Helvetica" pitchFamily="2" charset="0"/>
              </a:rPr>
              <a:t>: 10.1289/ehp.0901623</a:t>
            </a:r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673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8A4FF-8945-0B41-BD89-581D974CD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 FP and MERRA-2 PM</a:t>
            </a:r>
            <a:r>
              <a:rPr lang="en-US" baseline="-25000" dirty="0"/>
              <a:t>2.5</a:t>
            </a:r>
            <a:r>
              <a:rPr lang="en-US" dirty="0"/>
              <a:t> available online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86C03F-E86C-D94F-A346-474E0DC0F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043" y="1086756"/>
            <a:ext cx="5690293" cy="4223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381EE4-0F7E-E147-A8BE-60573D9DF259}"/>
              </a:ext>
            </a:extLst>
          </p:cNvPr>
          <p:cNvSpPr txBox="1"/>
          <p:nvPr/>
        </p:nvSpPr>
        <p:spPr>
          <a:xfrm>
            <a:off x="-44957" y="1647506"/>
            <a:ext cx="3429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https://fluid.nccs.nasa.gov/</a:t>
            </a:r>
            <a:r>
              <a:rPr lang="en-US" sz="1400" u="sng" dirty="0" err="1">
                <a:solidFill>
                  <a:srgbClr val="0070C0"/>
                </a:solidFill>
              </a:rPr>
              <a:t>wxmaps</a:t>
            </a:r>
            <a:r>
              <a:rPr lang="en-US" sz="1400" u="sng" dirty="0">
                <a:solidFill>
                  <a:srgbClr val="0070C0"/>
                </a:solidFill>
              </a:rPr>
              <a:t>/chem2d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147B37-3EFC-E54F-ABA9-047BC0583EA5}"/>
              </a:ext>
            </a:extLst>
          </p:cNvPr>
          <p:cNvSpPr txBox="1"/>
          <p:nvPr/>
        </p:nvSpPr>
        <p:spPr>
          <a:xfrm>
            <a:off x="67998" y="1380060"/>
            <a:ext cx="3203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FLUID is a mobile-friendly website </a:t>
            </a:r>
          </a:p>
        </p:txBody>
      </p:sp>
      <p:sp>
        <p:nvSpPr>
          <p:cNvPr id="11" name="Striped Right Arrow 10">
            <a:extLst>
              <a:ext uri="{FF2B5EF4-FFF2-40B4-BE49-F238E27FC236}">
                <a16:creationId xmlns:a16="http://schemas.microsoft.com/office/drawing/2014/main" id="{D8E850E9-7040-4049-8651-1C491C0E99E7}"/>
              </a:ext>
            </a:extLst>
          </p:cNvPr>
          <p:cNvSpPr/>
          <p:nvPr/>
        </p:nvSpPr>
        <p:spPr>
          <a:xfrm>
            <a:off x="493017" y="2129213"/>
            <a:ext cx="3005326" cy="52202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3" dirty="0"/>
              <a:t>Select Surface PM</a:t>
            </a:r>
            <a:r>
              <a:rPr lang="en-US" sz="1053" baseline="-25000" dirty="0"/>
              <a:t>2.5</a:t>
            </a:r>
          </a:p>
        </p:txBody>
      </p:sp>
      <p:sp>
        <p:nvSpPr>
          <p:cNvPr id="12" name="Striped Right Arrow 11">
            <a:extLst>
              <a:ext uri="{FF2B5EF4-FFF2-40B4-BE49-F238E27FC236}">
                <a16:creationId xmlns:a16="http://schemas.microsoft.com/office/drawing/2014/main" id="{9D54F00E-C957-0242-80B5-9754B5521799}"/>
              </a:ext>
            </a:extLst>
          </p:cNvPr>
          <p:cNvSpPr/>
          <p:nvPr/>
        </p:nvSpPr>
        <p:spPr>
          <a:xfrm>
            <a:off x="493017" y="4128412"/>
            <a:ext cx="3005326" cy="52202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3" dirty="0"/>
              <a:t>Select the region</a:t>
            </a:r>
          </a:p>
        </p:txBody>
      </p:sp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E0F50B40-A86D-4448-8202-51781080EE6B}"/>
              </a:ext>
            </a:extLst>
          </p:cNvPr>
          <p:cNvSpPr/>
          <p:nvPr/>
        </p:nvSpPr>
        <p:spPr>
          <a:xfrm>
            <a:off x="493017" y="4684299"/>
            <a:ext cx="3005326" cy="52202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3" dirty="0"/>
              <a:t>Select Forecast</a:t>
            </a:r>
          </a:p>
        </p:txBody>
      </p:sp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id="{A3DC9A3B-68C0-4440-BCEA-0EA0015E3D8E}"/>
              </a:ext>
            </a:extLst>
          </p:cNvPr>
          <p:cNvSpPr/>
          <p:nvPr/>
        </p:nvSpPr>
        <p:spPr>
          <a:xfrm>
            <a:off x="4783676" y="4650439"/>
            <a:ext cx="1502663" cy="52202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3" dirty="0"/>
              <a:t>Animate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7EC92A-5E2B-2F4F-B544-7AF748E4CC1F}"/>
              </a:ext>
            </a:extLst>
          </p:cNvPr>
          <p:cNvSpPr txBox="1"/>
          <p:nvPr/>
        </p:nvSpPr>
        <p:spPr>
          <a:xfrm>
            <a:off x="6607975" y="5348432"/>
            <a:ext cx="20680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altLang="x-none" sz="1050" b="1" dirty="0" err="1">
                <a:solidFill>
                  <a:schemeClr val="bg1"/>
                </a:solidFill>
                <a:latin typeface="Arial" charset="0"/>
              </a:rPr>
              <a:t>k.e.knowland@nasa.gov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78147460-53B1-E94A-BC17-F94F872EBA98}"/>
              </a:ext>
            </a:extLst>
          </p:cNvPr>
          <p:cNvSpPr txBox="1">
            <a:spLocks/>
          </p:cNvSpPr>
          <p:nvPr/>
        </p:nvSpPr>
        <p:spPr>
          <a:xfrm>
            <a:off x="8054633" y="5323255"/>
            <a:ext cx="10893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713232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B8D1E3-1DAE-664E-B350-75CA63E753F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10243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4412</TotalTime>
  <Words>648</Words>
  <Application>Microsoft Macintosh PowerPoint</Application>
  <PresentationFormat>On-screen Show (16:10)</PresentationFormat>
  <Paragraphs>108</Paragraphs>
  <Slides>13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Helvetica</vt:lpstr>
      <vt:lpstr>Office Theme</vt:lpstr>
      <vt:lpstr>NASA GEOS Aerosol DA System and PM2.5</vt:lpstr>
      <vt:lpstr>NASA GMAO global meteorology and chemistry products</vt:lpstr>
      <vt:lpstr>GEOS current capabilities</vt:lpstr>
      <vt:lpstr>NASA GMAO global meteorology and chemistry products</vt:lpstr>
      <vt:lpstr>GEOS aerosol data assimilation system</vt:lpstr>
      <vt:lpstr>GMAO Field Campaign Support</vt:lpstr>
      <vt:lpstr>How best to evaluate the analyzed PM2.5?</vt:lpstr>
      <vt:lpstr>How best to evaluate the analyzed PM2.5?</vt:lpstr>
      <vt:lpstr>GEOS FP and MERRA-2 PM2.5 available online</vt:lpstr>
      <vt:lpstr>Wildfires are major source of PM2.5 in  North America</vt:lpstr>
      <vt:lpstr>Dive into the GEOS Aerosol analyses</vt:lpstr>
      <vt:lpstr>Machine Learning algorithms can help improve on biases in model PM2.5 estimates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Sterling Spangler</dc:creator>
  <cp:lastModifiedBy>Knowland, Emma (GSFC-610.1)[MORGAN STATE UNIV.]</cp:lastModifiedBy>
  <cp:revision>75</cp:revision>
  <dcterms:created xsi:type="dcterms:W3CDTF">2017-09-25T14:06:05Z</dcterms:created>
  <dcterms:modified xsi:type="dcterms:W3CDTF">2022-03-13T19:08:08Z</dcterms:modified>
</cp:coreProperties>
</file>