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9_173BADC3.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329" r:id="rId5"/>
    <p:sldId id="29158" r:id="rId6"/>
    <p:sldId id="297" r:id="rId7"/>
    <p:sldId id="29160" r:id="rId8"/>
    <p:sldId id="327" r:id="rId9"/>
    <p:sldId id="29159" r:id="rId10"/>
    <p:sldId id="637" r:id="rId11"/>
    <p:sldId id="29154" r:id="rId12"/>
    <p:sldId id="281" r:id="rId13"/>
    <p:sldId id="29139" r:id="rId14"/>
    <p:sldId id="29133" r:id="rId15"/>
    <p:sldId id="29153" r:id="rId16"/>
    <p:sldId id="266" r:id="rId17"/>
    <p:sldId id="268" r:id="rId18"/>
    <p:sldId id="256" r:id="rId19"/>
    <p:sldId id="273" r:id="rId20"/>
    <p:sldId id="29141" r:id="rId21"/>
    <p:sldId id="291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C8382F-BE40-08C1-C372-28617F8657BD}" name="Knowland, Emma (GSFC-610.1)[MORGAN STATE UNIV.]" initials="KK" userId="S::kknowlan@ndc.nasa.gov::1def035c-b05a-49a2-a931-fdcfc19b800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0B737"/>
    <a:srgbClr val="FF40FF"/>
    <a:srgbClr val="172C51"/>
    <a:srgbClr val="1C75BC"/>
    <a:srgbClr val="DBDBDB"/>
    <a:srgbClr val="CDCDCD"/>
    <a:srgbClr val="CAE2F6"/>
    <a:srgbClr val="EBF3FE"/>
    <a:srgbClr val="DCF3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7A9463-E532-D842-91F1-4ACA125B487E}" v="496" dt="2023-10-19T20:42:39.701"/>
    <p1510:client id="{FFEBEE7A-E796-0C44-A792-E161AE1F51D8}" v="9" dt="2023-10-19T20:24:13.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2"/>
    <p:restoredTop sz="78367"/>
  </p:normalViewPr>
  <p:slideViewPr>
    <p:cSldViewPr snapToGrid="0">
      <p:cViewPr varScale="1">
        <p:scale>
          <a:sx n="94" d="100"/>
          <a:sy n="94" d="100"/>
        </p:scale>
        <p:origin x="248" y="200"/>
      </p:cViewPr>
      <p:guideLst>
        <p:guide orient="horz" pos="16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omments/modernComment_119_173BADC3.xml><?xml version="1.0" encoding="utf-8"?>
<p188:cmLst xmlns:a="http://schemas.openxmlformats.org/drawingml/2006/main" xmlns:r="http://schemas.openxmlformats.org/officeDocument/2006/relationships" xmlns:p188="http://schemas.microsoft.com/office/powerpoint/2018/8/main">
  <p188:cm id="{ECE8A73C-4A1A-7F42-81BD-596EF0109234}" authorId="{02C8382F-BE40-08C1-C372-28617F8657BD}" created="2023-10-18T19:04:47.938">
    <ac:deMkLst xmlns:ac="http://schemas.microsoft.com/office/drawing/2013/main/command">
      <pc:docMk xmlns:pc="http://schemas.microsoft.com/office/powerpoint/2013/main/command"/>
      <pc:sldMk xmlns:pc="http://schemas.microsoft.com/office/powerpoint/2013/main/command" cId="389787075" sldId="281"/>
      <ac:picMk id="5" creationId="{14DDC1CE-60D4-79B0-7D5D-AEA4AA987047}"/>
    </ac:deMkLst>
    <p188:replyLst>
      <p188:reply id="{9473993A-F8D2-AC44-94D7-36CD7A6DFEE6}" authorId="{02C8382F-BE40-08C1-C372-28617F8657BD}" created="2023-10-18T19:07:32.089">
        <p188:txBody>
          <a:bodyPr/>
          <a:lstStyle/>
          <a:p>
            <a:r>
              <a:rPr lang="en-US"/>
              <a:t>There’s no mention of OMPS in the science snapshot, unless i’m mistaken.</a:t>
            </a:r>
          </a:p>
        </p188:txBody>
      </p188:reply>
    </p188:replyLst>
    <p188:txBody>
      <a:bodyPr/>
      <a:lstStyle/>
      <a:p>
        <a:r>
          <a:rPr lang="en-US"/>
          <a:t>@Christoph, are the two control images on the left identical?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BE87B-38EC-5F42-B4DC-C4A057027F4C}" type="datetimeFigureOut">
              <a:rPr lang="en-US" smtClean="0"/>
              <a:t>10/24/23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EC583-F4B1-834B-9486-C22126F4F188}" type="slidenum">
              <a:rPr lang="en-US" smtClean="0"/>
              <a:t>‹#›</a:t>
            </a:fld>
            <a:endParaRPr lang="en-US"/>
          </a:p>
        </p:txBody>
      </p:sp>
    </p:spTree>
    <p:extLst>
      <p:ext uri="{BB962C8B-B14F-4D97-AF65-F5344CB8AC3E}">
        <p14:creationId xmlns:p14="http://schemas.microsoft.com/office/powerpoint/2010/main" val="29880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EC583-F4B1-834B-9486-C22126F4F188}" type="slidenum">
              <a:rPr lang="en-US" smtClean="0"/>
              <a:t>1</a:t>
            </a:fld>
            <a:endParaRPr lang="en-US"/>
          </a:p>
        </p:txBody>
      </p:sp>
    </p:spTree>
    <p:extLst>
      <p:ext uri="{BB962C8B-B14F-4D97-AF65-F5344CB8AC3E}">
        <p14:creationId xmlns:p14="http://schemas.microsoft.com/office/powerpoint/2010/main" val="20701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rPr>
              <a:t>O3 </a:t>
            </a:r>
            <a:r>
              <a:rPr lang="en-US" sz="1200" b="0" i="0" u="none" strike="noStrike" err="1">
                <a:solidFill>
                  <a:srgbClr val="000000"/>
                </a:solidFill>
                <a:effectLst/>
                <a:latin typeface="Arial" panose="020B0604020202020204" pitchFamily="34" charset="0"/>
              </a:rPr>
              <a:t>sfc</a:t>
            </a:r>
            <a:r>
              <a:rPr lang="en-US" sz="1200" b="0" i="0" u="none" strike="noStrike">
                <a:solidFill>
                  <a:srgbClr val="000000"/>
                </a:solidFill>
                <a:effectLst/>
                <a:latin typeface="Arial" panose="020B0604020202020204" pitchFamily="34" charset="0"/>
              </a:rPr>
              <a:t> </a:t>
            </a:r>
            <a:r>
              <a:rPr lang="en-US" sz="1200" b="0" i="0" u="none" strike="noStrike" err="1">
                <a:solidFill>
                  <a:srgbClr val="000000"/>
                </a:solidFill>
                <a:effectLst/>
                <a:latin typeface="Arial" panose="020B0604020202020204" pitchFamily="34" charset="0"/>
              </a:rPr>
              <a:t>jja</a:t>
            </a:r>
            <a:r>
              <a:rPr lang="en-US" sz="1200" b="0" i="0" u="none" strike="noStrike">
                <a:solidFill>
                  <a:srgbClr val="000000"/>
                </a:solidFill>
                <a:effectLst/>
                <a:latin typeface="Arial" panose="020B0604020202020204" pitchFamily="34" charset="0"/>
              </a:rPr>
              <a:t>, pm annual mean</a:t>
            </a:r>
          </a:p>
        </p:txBody>
      </p:sp>
      <p:sp>
        <p:nvSpPr>
          <p:cNvPr id="4" name="Slide Number Placeholder 3"/>
          <p:cNvSpPr>
            <a:spLocks noGrp="1"/>
          </p:cNvSpPr>
          <p:nvPr>
            <p:ph type="sldNum" sz="quarter" idx="10"/>
          </p:nvPr>
        </p:nvSpPr>
        <p:spPr/>
        <p:txBody>
          <a:bodyPr/>
          <a:lstStyle/>
          <a:p>
            <a:fld id="{E6BEC583-F4B1-834B-9486-C22126F4F188}" type="slidenum">
              <a:rPr lang="en-US" smtClean="0"/>
              <a:t>12</a:t>
            </a:fld>
            <a:endParaRPr lang="en-US"/>
          </a:p>
        </p:txBody>
      </p:sp>
    </p:spTree>
    <p:extLst>
      <p:ext uri="{BB962C8B-B14F-4D97-AF65-F5344CB8AC3E}">
        <p14:creationId xmlns:p14="http://schemas.microsoft.com/office/powerpoint/2010/main" val="3504768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Assimilating water vapor only from the SAGE III occultation instrument onboard the ISS in a M2-SCREAM like system is able to represent similar stratospheric water vapor as an assimilation with MLS and compared well with independent observations from frost-point hygrometers and ACE-FTS.</a:t>
            </a:r>
          </a:p>
          <a:p>
            <a:endParaRPr lang="en-US"/>
          </a:p>
        </p:txBody>
      </p:sp>
      <p:sp>
        <p:nvSpPr>
          <p:cNvPr id="4" name="Slide Number Placeholder 3"/>
          <p:cNvSpPr>
            <a:spLocks noGrp="1"/>
          </p:cNvSpPr>
          <p:nvPr>
            <p:ph type="sldNum" sz="quarter" idx="5"/>
          </p:nvPr>
        </p:nvSpPr>
        <p:spPr/>
        <p:txBody>
          <a:bodyPr/>
          <a:lstStyle/>
          <a:p>
            <a:fld id="{E6BEC583-F4B1-834B-9486-C22126F4F188}" type="slidenum">
              <a:rPr lang="en-US" smtClean="0"/>
              <a:t>17</a:t>
            </a:fld>
            <a:endParaRPr lang="en-US"/>
          </a:p>
        </p:txBody>
      </p:sp>
    </p:spTree>
    <p:extLst>
      <p:ext uri="{BB962C8B-B14F-4D97-AF65-F5344CB8AC3E}">
        <p14:creationId xmlns:p14="http://schemas.microsoft.com/office/powerpoint/2010/main" val="39612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lumMod val="20000"/>
                    <a:lumOff val="80000"/>
                  </a:schemeClr>
                </a:solidFill>
              </a:rPr>
              <a:t>GMAO’s GEOS systems are central to NASA’s Earth Science Mission. They provide NASA’s platform for model-based mission support, research, and applications. They are key to many inter-agency collaborations.  </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18</a:t>
            </a:fld>
            <a:endParaRPr lang="en-US"/>
          </a:p>
        </p:txBody>
      </p:sp>
    </p:spTree>
    <p:extLst>
      <p:ext uri="{BB962C8B-B14F-4D97-AF65-F5344CB8AC3E}">
        <p14:creationId xmlns:p14="http://schemas.microsoft.com/office/powerpoint/2010/main" val="301989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Wingdings" charset="2"/>
              <a:buNone/>
            </a:pPr>
            <a:endParaRPr lang="en-US"/>
          </a:p>
          <a:p>
            <a:pPr marL="0" indent="0">
              <a:buFont typeface="Wingdings" charset="2"/>
              <a:buNone/>
            </a:pPr>
            <a:br>
              <a:rPr lang="en-US" sz="1200"/>
            </a:br>
            <a:r>
              <a:rPr lang="en-US" sz="1200"/>
              <a:t>	</a:t>
            </a: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E6BEC583-F4B1-834B-9486-C22126F4F1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58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r>
              <a:rPr lang="en-US"/>
              <a:t>Running with full chemistry for the entire GEOS atmosphere (from the surface to the mesosphere) is very computationally expensive, so GEOS-CF is run once per day and separate from GEOS FP.  After 2 weeks, our forecasts are archived; however the 5-day forecasts of the model’s “surface” concentrations of the five most-requested pollutants (PM2.5, O3, NO2, SO2, and CO) are available since January 2019.  The first version of GEOS-CF ran for many years without more than a couple bug fixes so that we could thoroughly understand the system and two papers were published led by Christoph and myself on the GEOS-CF modeling system and both tropospheric and stratospheric composition.  </a:t>
            </a:r>
          </a:p>
          <a:p>
            <a:pPr lvl="1"/>
            <a:endParaRPr lang="en-US"/>
          </a:p>
          <a:p>
            <a:pPr lvl="1"/>
            <a:r>
              <a:rPr lang="en-US"/>
              <a:t>I’ll next go through some of the examples of the applications, our reason to push our system to be state-of-the-science.  </a:t>
            </a:r>
          </a:p>
        </p:txBody>
      </p:sp>
      <p:sp>
        <p:nvSpPr>
          <p:cNvPr id="4" name="Slide Number Placeholder 3"/>
          <p:cNvSpPr>
            <a:spLocks noGrp="1"/>
          </p:cNvSpPr>
          <p:nvPr>
            <p:ph type="sldNum" sz="quarter" idx="10"/>
          </p:nvPr>
        </p:nvSpPr>
        <p:spPr/>
        <p:txBody>
          <a:bodyPr/>
          <a:lstStyle/>
          <a:p>
            <a:fld id="{E6BEC583-F4B1-834B-9486-C22126F4F188}" type="slidenum">
              <a:rPr lang="en-US" smtClean="0"/>
              <a:t>3</a:t>
            </a:fld>
            <a:endParaRPr lang="en-US"/>
          </a:p>
        </p:txBody>
      </p:sp>
    </p:spTree>
    <p:extLst>
      <p:ext uri="{BB962C8B-B14F-4D97-AF65-F5344CB8AC3E}">
        <p14:creationId xmlns:p14="http://schemas.microsoft.com/office/powerpoint/2010/main" val="24571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the NASA GMAO products are designed to be research products and support many different NASA activities – which measure throughout the full atmosphere, therefore GEOS-CF is not optimized for capturing surface air quality.  The GEOS-CF replay and forecasts can be used to support ground-based, balloon, and satellite-based instrument teams, as well as field and aircraft campaigns, which measure trace gases in the troposphere and the stratosphere. </a:t>
            </a:r>
          </a:p>
          <a:p>
            <a:endParaRPr lang="en-US" dirty="0"/>
          </a:p>
          <a:p>
            <a:r>
              <a:rPr lang="en-US" dirty="0"/>
              <a:t>The upcoming TEMPO geostationary satellite designed to monitor pollution over much of North America is to be launched in spring 2023 and we are working with the retrieval team to use GEOS-CF as their prior for trace gas retrievals. </a:t>
            </a:r>
          </a:p>
          <a:p>
            <a:endParaRPr lang="en-US" dirty="0"/>
          </a:p>
          <a:p>
            <a:r>
              <a:rPr lang="en-US" dirty="0"/>
              <a:t>For surface air quality, it is also important that the GEOS-CF simulates the stratosphere to troposphere transport correctly as these layers have very different chemical and meteorological conditions. We work with two ground-based instrument networks which observe ozone, the PANDORA instruments, which can also measure other species, and the Tropospheric ozone LIDAR Network, TOLNET. </a:t>
            </a:r>
          </a:p>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4</a:t>
            </a:fld>
            <a:endParaRPr lang="en-US"/>
          </a:p>
        </p:txBody>
      </p:sp>
    </p:spTree>
    <p:extLst>
      <p:ext uri="{BB962C8B-B14F-4D97-AF65-F5344CB8AC3E}">
        <p14:creationId xmlns:p14="http://schemas.microsoft.com/office/powerpoint/2010/main" val="93722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EC583-F4B1-834B-9486-C22126F4F188}" type="slidenum">
              <a:rPr lang="en-US" smtClean="0"/>
              <a:t>6</a:t>
            </a:fld>
            <a:endParaRPr lang="en-US"/>
          </a:p>
        </p:txBody>
      </p:sp>
    </p:spTree>
    <p:extLst>
      <p:ext uri="{BB962C8B-B14F-4D97-AF65-F5344CB8AC3E}">
        <p14:creationId xmlns:p14="http://schemas.microsoft.com/office/powerpoint/2010/main" val="20701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Simulated CO2 and CH4 obtained from GEOS-GHG project forward.</a:t>
            </a:r>
          </a:p>
        </p:txBody>
      </p:sp>
      <p:sp>
        <p:nvSpPr>
          <p:cNvPr id="4" name="Slide Number Placeholder 3"/>
          <p:cNvSpPr>
            <a:spLocks noGrp="1"/>
          </p:cNvSpPr>
          <p:nvPr>
            <p:ph type="sldNum" sz="quarter" idx="5"/>
          </p:nvPr>
        </p:nvSpPr>
        <p:spPr/>
        <p:txBody>
          <a:bodyPr/>
          <a:lstStyle/>
          <a:p>
            <a:fld id="{E0772412-D5AD-CB4F-A15E-9B4DE491CA93}" type="slidenum">
              <a:rPr lang="en-US" smtClean="0"/>
              <a:t>7</a:t>
            </a:fld>
            <a:endParaRPr lang="en-US"/>
          </a:p>
        </p:txBody>
      </p:sp>
    </p:spTree>
    <p:extLst>
      <p:ext uri="{BB962C8B-B14F-4D97-AF65-F5344CB8AC3E}">
        <p14:creationId xmlns:p14="http://schemas.microsoft.com/office/powerpoint/2010/main" val="3324825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EC583-F4B1-834B-9486-C22126F4F188}" type="slidenum">
              <a:rPr lang="en-US" smtClean="0"/>
              <a:t>8</a:t>
            </a:fld>
            <a:endParaRPr lang="en-US"/>
          </a:p>
        </p:txBody>
      </p:sp>
    </p:spTree>
    <p:extLst>
      <p:ext uri="{BB962C8B-B14F-4D97-AF65-F5344CB8AC3E}">
        <p14:creationId xmlns:p14="http://schemas.microsoft.com/office/powerpoint/2010/main" val="97910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panose="020B0604020202020204" pitchFamily="34" charset="0"/>
              </a:rPr>
              <a:t>Hawaii’s Mauna Loa began erupting on Nov. 27, 2022. The resulting volcanic plume of sulfur dioxide (SO</a:t>
            </a:r>
            <a:r>
              <a:rPr lang="en-US" sz="1200" baseline="-25000">
                <a:solidFill>
                  <a:srgbClr val="000000"/>
                </a:solidFill>
                <a:latin typeface="Arial" panose="020B0604020202020204" pitchFamily="34" charset="0"/>
              </a:rPr>
              <a:t>2</a:t>
            </a:r>
            <a:r>
              <a:rPr lang="en-US" sz="1200">
                <a:solidFill>
                  <a:srgbClr val="000000"/>
                </a:solidFill>
                <a:latin typeface="Arial" panose="020B0604020202020204" pitchFamily="34" charset="0"/>
              </a:rPr>
              <a:t>) can be seen from space with satellite instruments such as NASA’s Ozone Monitoring Instrument (OMI). Combining these observations with atmospheric models such as GEOS provides a powerful tool to simulate and predict the nature of these plumes in near real-time. Experiments using the GEOS model highlight the value of actively assimilating OMI SO</a:t>
            </a:r>
            <a:r>
              <a:rPr lang="en-US" sz="1200" baseline="-25000">
                <a:solidFill>
                  <a:srgbClr val="000000"/>
                </a:solidFill>
                <a:latin typeface="Arial" panose="020B0604020202020204" pitchFamily="34" charset="0"/>
              </a:rPr>
              <a:t>2</a:t>
            </a:r>
            <a:r>
              <a:rPr lang="en-US" sz="1200">
                <a:solidFill>
                  <a:srgbClr val="000000"/>
                </a:solidFill>
                <a:latin typeface="Arial" panose="020B0604020202020204" pitchFamily="34" charset="0"/>
              </a:rPr>
              <a:t> into the model in order to realistically capture active volcanic plumes. Without assimilation (control run), the model solely relies on historical estimates of persistent degassing, missing the large release of SO</a:t>
            </a:r>
            <a:r>
              <a:rPr lang="en-US" sz="1200" baseline="-25000">
                <a:solidFill>
                  <a:srgbClr val="000000"/>
                </a:solidFill>
                <a:latin typeface="Arial" panose="020B0604020202020204" pitchFamily="34" charset="0"/>
              </a:rPr>
              <a:t>2</a:t>
            </a:r>
            <a:r>
              <a:rPr lang="en-US" sz="1200">
                <a:solidFill>
                  <a:srgbClr val="000000"/>
                </a:solidFill>
                <a:latin typeface="Arial" panose="020B0604020202020204" pitchFamily="34" charset="0"/>
              </a:rPr>
              <a:t> from Mauna Loa’s eruption. On the other hand, the assimilation experiment adds SO</a:t>
            </a:r>
            <a:r>
              <a:rPr lang="en-US" sz="1200" baseline="-25000">
                <a:solidFill>
                  <a:srgbClr val="000000"/>
                </a:solidFill>
                <a:latin typeface="Arial" panose="020B0604020202020204" pitchFamily="34" charset="0"/>
              </a:rPr>
              <a:t>2 </a:t>
            </a:r>
            <a:r>
              <a:rPr lang="en-US" sz="1200">
                <a:solidFill>
                  <a:srgbClr val="000000"/>
                </a:solidFill>
                <a:latin typeface="Arial" panose="020B0604020202020204" pitchFamily="34" charset="0"/>
              </a:rPr>
              <a:t>over the source region, as informed by OMI. Once released, the SO</a:t>
            </a:r>
            <a:r>
              <a:rPr lang="en-US" sz="1200" baseline="-25000">
                <a:solidFill>
                  <a:srgbClr val="000000"/>
                </a:solidFill>
                <a:latin typeface="Arial" panose="020B0604020202020204" pitchFamily="34" charset="0"/>
              </a:rPr>
              <a:t>2</a:t>
            </a:r>
            <a:r>
              <a:rPr lang="en-US" sz="1200">
                <a:solidFill>
                  <a:srgbClr val="000000"/>
                </a:solidFill>
                <a:latin typeface="Arial" panose="020B0604020202020204" pitchFamily="34" charset="0"/>
              </a:rPr>
              <a:t> gets lifted and dispersed eastward by the atmospheric winds.</a:t>
            </a:r>
            <a:br>
              <a:rPr lang="en-US" sz="1200">
                <a:solidFill>
                  <a:srgbClr val="000000"/>
                </a:solidFill>
                <a:latin typeface="Arial" panose="020B0604020202020204" pitchFamily="34" charset="0"/>
              </a:rPr>
            </a:br>
            <a:r>
              <a:rPr lang="en-US" sz="1200">
                <a:solidFill>
                  <a:srgbClr val="000000"/>
                </a:solidFill>
                <a:latin typeface="Arial" panose="020B0604020202020204" pitchFamily="34" charset="0"/>
              </a:rPr>
              <a:t>The capability to assimilate tropospheric trace gases is the latest extension of GMAO’s constituent assimilation system. This feature will be included in future GMAO products.</a:t>
            </a:r>
          </a:p>
          <a:p>
            <a:endParaRPr lang="en-US"/>
          </a:p>
        </p:txBody>
      </p:sp>
      <p:sp>
        <p:nvSpPr>
          <p:cNvPr id="4" name="Slide Number Placeholder 3"/>
          <p:cNvSpPr>
            <a:spLocks noGrp="1"/>
          </p:cNvSpPr>
          <p:nvPr>
            <p:ph type="sldNum" sz="quarter" idx="5"/>
          </p:nvPr>
        </p:nvSpPr>
        <p:spPr/>
        <p:txBody>
          <a:bodyPr/>
          <a:lstStyle/>
          <a:p>
            <a:fld id="{E6BEC583-F4B1-834B-9486-C22126F4F188}" type="slidenum">
              <a:rPr lang="en-US" smtClean="0"/>
              <a:t>9</a:t>
            </a:fld>
            <a:endParaRPr lang="en-US"/>
          </a:p>
        </p:txBody>
      </p:sp>
    </p:spTree>
    <p:extLst>
      <p:ext uri="{BB962C8B-B14F-4D97-AF65-F5344CB8AC3E}">
        <p14:creationId xmlns:p14="http://schemas.microsoft.com/office/powerpoint/2010/main" val="1852123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Assimilating total slant columns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bg2">
                    <a:lumMod val="10000"/>
                  </a:schemeClr>
                </a:solidFill>
              </a:rPr>
              <a:t>1-month test run at c90 resolution </a:t>
            </a:r>
            <a:br>
              <a:rPr lang="en-US" b="1">
                <a:solidFill>
                  <a:schemeClr val="bg2">
                    <a:lumMod val="10000"/>
                  </a:schemeClr>
                </a:solidFill>
              </a:rPr>
            </a:br>
            <a:r>
              <a:rPr lang="en-US" b="1">
                <a:solidFill>
                  <a:schemeClr val="bg2">
                    <a:lumMod val="10000"/>
                  </a:schemeClr>
                </a:solidFill>
              </a:rPr>
              <a:t>(results for 2018-07-15)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bg2">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bg2">
                    <a:lumMod val="10000"/>
                  </a:schemeClr>
                </a:solidFill>
              </a:rPr>
              <a:t>Overall improvements are small (lifetime, 3Dvar, overpass time).  It’s hard to see improvement in the system because of how system is designed.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bg2">
                  <a:lumMod val="10000"/>
                </a:schemeClr>
              </a:solidFill>
            </a:endParaRPr>
          </a:p>
          <a:p>
            <a:endParaRPr lang="en-US"/>
          </a:p>
        </p:txBody>
      </p:sp>
      <p:sp>
        <p:nvSpPr>
          <p:cNvPr id="4" name="Slide Number Placeholder 3"/>
          <p:cNvSpPr>
            <a:spLocks noGrp="1"/>
          </p:cNvSpPr>
          <p:nvPr>
            <p:ph type="sldNum" sz="quarter" idx="10"/>
          </p:nvPr>
        </p:nvSpPr>
        <p:spPr/>
        <p:txBody>
          <a:bodyPr/>
          <a:lstStyle/>
          <a:p>
            <a:fld id="{E6BEC583-F4B1-834B-9486-C22126F4F188}" type="slidenum">
              <a:rPr lang="en-US" smtClean="0"/>
              <a:t>10</a:t>
            </a:fld>
            <a:endParaRPr lang="en-US"/>
          </a:p>
        </p:txBody>
      </p:sp>
    </p:spTree>
    <p:extLst>
      <p:ext uri="{BB962C8B-B14F-4D97-AF65-F5344CB8AC3E}">
        <p14:creationId xmlns:p14="http://schemas.microsoft.com/office/powerpoint/2010/main" val="699986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6791" y="185231"/>
            <a:ext cx="9298623" cy="1134283"/>
          </a:xfrm>
        </p:spPr>
        <p:txBody>
          <a:bodyPr/>
          <a:lstStyle>
            <a:lvl1pPr algn="l">
              <a:defRPr/>
            </a:lvl1pPr>
          </a:lstStyle>
          <a:p>
            <a:r>
              <a:rPr lang="en-US"/>
              <a:t>Click to Edit Title</a:t>
            </a:r>
          </a:p>
        </p:txBody>
      </p:sp>
      <p:sp>
        <p:nvSpPr>
          <p:cNvPr id="3" name="Date Placeholder 2"/>
          <p:cNvSpPr>
            <a:spLocks noGrp="1"/>
          </p:cNvSpPr>
          <p:nvPr>
            <p:ph type="dt" sz="half" idx="10"/>
          </p:nvPr>
        </p:nvSpPr>
        <p:spPr/>
        <p:txBody>
          <a:bodyPr/>
          <a:lstStyle/>
          <a:p>
            <a:fld id="{B80A0F2B-E692-5549-89C0-DEF97C653501}" type="datetimeFigureOut">
              <a:rPr lang="en-US" smtClean="0"/>
              <a:t>10/24/23</a:t>
            </a:fld>
            <a:endParaRPr lang="en-US"/>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9" name="Text Placeholder 8"/>
          <p:cNvSpPr>
            <a:spLocks noGrp="1"/>
          </p:cNvSpPr>
          <p:nvPr>
            <p:ph type="body" sz="quarter" idx="13" hasCustomPrompt="1"/>
          </p:nvPr>
        </p:nvSpPr>
        <p:spPr>
          <a:xfrm>
            <a:off x="296791" y="1490663"/>
            <a:ext cx="11598415" cy="4594225"/>
          </a:xfrm>
        </p:spPr>
        <p:txBody>
          <a:bodyPr>
            <a:noAutofit/>
          </a:bodyPr>
          <a:lstStyle>
            <a:lvl1pPr algn="l">
              <a:defRPr/>
            </a:lvl1pPr>
          </a:lstStyle>
          <a:p>
            <a:pPr lvl="0"/>
            <a:r>
              <a:rPr lang="en-US"/>
              <a:t>Click to edit text.</a:t>
            </a:r>
          </a:p>
        </p:txBody>
      </p:sp>
    </p:spTree>
    <p:extLst>
      <p:ext uri="{BB962C8B-B14F-4D97-AF65-F5344CB8AC3E}">
        <p14:creationId xmlns:p14="http://schemas.microsoft.com/office/powerpoint/2010/main" val="70500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0"/>
          </p:nvPr>
        </p:nvSpPr>
        <p:spPr/>
        <p:txBody>
          <a:bodyPr/>
          <a:lstStyle/>
          <a:p>
            <a:fld id="{BDB8D1E3-1DAE-664E-B350-75CA63E753F0}" type="slidenum">
              <a:rPr lang="en-US" smtClean="0"/>
              <a:t>‹#›</a:t>
            </a:fld>
            <a:endParaRPr lang="en-US"/>
          </a:p>
        </p:txBody>
      </p:sp>
      <p:sp>
        <p:nvSpPr>
          <p:cNvPr id="4" name="Date Placeholder 3"/>
          <p:cNvSpPr>
            <a:spLocks noGrp="1"/>
          </p:cNvSpPr>
          <p:nvPr>
            <p:ph type="dt" sz="half" idx="11"/>
          </p:nvPr>
        </p:nvSpPr>
        <p:spPr/>
        <p:txBody>
          <a:bodyPr/>
          <a:lstStyle/>
          <a:p>
            <a:fld id="{B80A0F2B-E692-5549-89C0-DEF97C653501}" type="datetimeFigureOut">
              <a:rPr lang="en-US" smtClean="0"/>
              <a:pPr/>
              <a:t>10/24/23</a:t>
            </a:fld>
            <a:endParaRPr lang="en-US"/>
          </a:p>
        </p:txBody>
      </p:sp>
    </p:spTree>
    <p:extLst>
      <p:ext uri="{BB962C8B-B14F-4D97-AF65-F5344CB8AC3E}">
        <p14:creationId xmlns:p14="http://schemas.microsoft.com/office/powerpoint/2010/main" val="26187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A0F2B-E692-5549-89C0-DEF97C653501}" type="datetimeFigureOut">
              <a:rPr lang="en-US" smtClean="0"/>
              <a:t>10/24/23</a:t>
            </a:fld>
            <a:endParaRPr lang="en-US"/>
          </a:p>
        </p:txBody>
      </p:sp>
      <p:sp>
        <p:nvSpPr>
          <p:cNvPr id="4" name="Slide Number Placeholder 3"/>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and Subtitle Onl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nchorCtr="0">
            <a:normAutofit/>
          </a:bodyPr>
          <a:lstStyle>
            <a:lvl1pPr algn="ctr">
              <a:defRPr sz="4800"/>
            </a:lvl1pPr>
          </a:lstStyle>
          <a:p>
            <a:r>
              <a:rPr lang="en-US"/>
              <a:t>Click to Edit Title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p:txBody>
          <a:bodyPr/>
          <a:lstStyle/>
          <a:p>
            <a:fld id="{B80A0F2B-E692-5549-89C0-DEF97C653501}" type="datetimeFigureOut">
              <a:rPr lang="en-US" smtClean="0"/>
              <a:t>10/24/23</a:t>
            </a:fld>
            <a:endParaRPr lang="en-US"/>
          </a:p>
        </p:txBody>
      </p:sp>
      <p:sp>
        <p:nvSpPr>
          <p:cNvPr id="5" name="Footer Placeholder 4"/>
          <p:cNvSpPr>
            <a:spLocks noGrp="1"/>
          </p:cNvSpPr>
          <p:nvPr>
            <p:ph type="ftr" sz="quarter" idx="11"/>
          </p:nvPr>
        </p:nvSpPr>
        <p:spPr>
          <a:xfrm>
            <a:off x="3934178" y="6445501"/>
            <a:ext cx="5297307"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14311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Text and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838200" y="1490140"/>
            <a:ext cx="10515600" cy="46021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A0F2B-E692-5549-89C0-DEF97C653501}" type="datetimeFigureOut">
              <a:rPr lang="en-US" smtClean="0"/>
              <a:t>10/24/23</a:t>
            </a:fld>
            <a:endParaRPr lang="en-US"/>
          </a:p>
        </p:txBody>
      </p:sp>
      <p:sp>
        <p:nvSpPr>
          <p:cNvPr id="6" name="Slide Number Placeholder 5"/>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00446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3151" y="733778"/>
            <a:ext cx="3932237" cy="1134533"/>
          </a:xfrm>
        </p:spPr>
        <p:txBody>
          <a:bodyPr anchor="t" anchorCtr="0">
            <a:normAutofit/>
          </a:bodyPr>
          <a:lstStyle>
            <a:lvl1pPr algn="l">
              <a:defRPr sz="2000"/>
            </a:lvl1pPr>
          </a:lstStyle>
          <a:p>
            <a:r>
              <a:rPr lang="en-US"/>
              <a:t>Click to Edit Title</a:t>
            </a:r>
          </a:p>
        </p:txBody>
      </p:sp>
      <p:sp>
        <p:nvSpPr>
          <p:cNvPr id="3" name="Picture Placeholder 2"/>
          <p:cNvSpPr>
            <a:spLocks noGrp="1"/>
          </p:cNvSpPr>
          <p:nvPr>
            <p:ph type="pic" idx="1" hasCustomPrompt="1"/>
          </p:nvPr>
        </p:nvSpPr>
        <p:spPr>
          <a:xfrm>
            <a:off x="675919" y="733778"/>
            <a:ext cx="6172200" cy="51352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a:t>
            </a:r>
          </a:p>
        </p:txBody>
      </p:sp>
      <p:sp>
        <p:nvSpPr>
          <p:cNvPr id="4" name="Text Placeholder 3"/>
          <p:cNvSpPr>
            <a:spLocks noGrp="1"/>
          </p:cNvSpPr>
          <p:nvPr>
            <p:ph type="body" sz="half" idx="2" hasCustomPrompt="1"/>
          </p:nvPr>
        </p:nvSpPr>
        <p:spPr>
          <a:xfrm>
            <a:off x="7423151" y="1952978"/>
            <a:ext cx="3932237" cy="3916010"/>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5" name="Date Placeholder 4"/>
          <p:cNvSpPr>
            <a:spLocks noGrp="1"/>
          </p:cNvSpPr>
          <p:nvPr>
            <p:ph type="dt" sz="half" idx="10"/>
          </p:nvPr>
        </p:nvSpPr>
        <p:spPr/>
        <p:txBody>
          <a:bodyPr/>
          <a:lstStyle/>
          <a:p>
            <a:fld id="{B80A0F2B-E692-5549-89C0-DEF97C653501}" type="datetimeFigureOut">
              <a:rPr lang="en-US" smtClean="0"/>
              <a:t>10/24/23</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23074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sz="half" idx="1" hasCustomPrompt="1"/>
          </p:nvPr>
        </p:nvSpPr>
        <p:spPr>
          <a:xfrm>
            <a:off x="838200" y="1825625"/>
            <a:ext cx="518160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0A0F2B-E692-5549-89C0-DEF97C653501}" type="datetimeFigureOut">
              <a:rPr lang="en-US" smtClean="0"/>
              <a:t>10/24/23</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extLst>
      <p:ext uri="{BB962C8B-B14F-4D97-AF65-F5344CB8AC3E}">
        <p14:creationId xmlns:p14="http://schemas.microsoft.com/office/powerpoint/2010/main" val="1458084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Date Placeholder 2"/>
          <p:cNvSpPr>
            <a:spLocks noGrp="1"/>
          </p:cNvSpPr>
          <p:nvPr>
            <p:ph type="dt" sz="half" idx="10"/>
          </p:nvPr>
        </p:nvSpPr>
        <p:spPr>
          <a:xfrm>
            <a:off x="8382003" y="6439612"/>
            <a:ext cx="2971799" cy="365125"/>
          </a:xfrm>
        </p:spPr>
        <p:txBody>
          <a:bodyPr/>
          <a:lstStyle/>
          <a:p>
            <a:fld id="{CE1B4C48-EB78-3542-B13F-D975F8E95C7F}" type="datetime1">
              <a:rPr lang="en-US" smtClean="0"/>
              <a:t>10/24/23</a:t>
            </a:fld>
            <a:endParaRPr lang="en-US"/>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8" name="Text Placeholder 7"/>
          <p:cNvSpPr>
            <a:spLocks noGrp="1"/>
          </p:cNvSpPr>
          <p:nvPr>
            <p:ph type="body" sz="quarter" idx="13" hasCustomPrompt="1"/>
          </p:nvPr>
        </p:nvSpPr>
        <p:spPr>
          <a:xfrm>
            <a:off x="838200" y="1608671"/>
            <a:ext cx="10515600" cy="4498975"/>
          </a:xfrm>
        </p:spPr>
        <p:txBody>
          <a:bodyPr/>
          <a:lstStyle>
            <a:lvl1pPr algn="ctr">
              <a:defRPr baseline="0"/>
            </a:lvl1pPr>
          </a:lstStyle>
          <a:p>
            <a:pPr lvl="0"/>
            <a:r>
              <a:rPr lang="en-US"/>
              <a:t>Click to edit text</a:t>
            </a:r>
          </a:p>
        </p:txBody>
      </p:sp>
    </p:spTree>
    <p:extLst>
      <p:ext uri="{BB962C8B-B14F-4D97-AF65-F5344CB8AC3E}">
        <p14:creationId xmlns:p14="http://schemas.microsoft.com/office/powerpoint/2010/main" val="311382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accent3">
                <a:lumMod val="0"/>
                <a:lumOff val="100000"/>
              </a:schemeClr>
            </a:gs>
            <a:gs pos="100000">
              <a:schemeClr val="accent3">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1C8F4B49-F8B7-7949-9C28-BF428A8465A9}"/>
              </a:ext>
            </a:extLst>
          </p:cNvPr>
          <p:cNvSpPr/>
          <p:nvPr userDrawn="1"/>
        </p:nvSpPr>
        <p:spPr>
          <a:xfrm flipV="1">
            <a:off x="12327008" y="310556"/>
            <a:ext cx="2923160" cy="688745"/>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a:extLst>
              <a:ext uri="{FF2B5EF4-FFF2-40B4-BE49-F238E27FC236}">
                <a16:creationId xmlns:a16="http://schemas.microsoft.com/office/drawing/2014/main" id="{C1A24936-C200-1F4F-A086-CF0CE45ABAB3}"/>
              </a:ext>
            </a:extLst>
          </p:cNvPr>
          <p:cNvSpPr/>
          <p:nvPr userDrawn="1"/>
        </p:nvSpPr>
        <p:spPr>
          <a:xfrm>
            <a:off x="254147" y="6388893"/>
            <a:ext cx="11683705" cy="469107"/>
          </a:xfrm>
          <a:prstGeom prst="round2SameRect">
            <a:avLst>
              <a:gd name="adj1" fmla="val 29744"/>
              <a:gd name="adj2" fmla="val 0"/>
            </a:avLst>
          </a:prstGeom>
          <a:solidFill>
            <a:srgbClr val="DBDB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96792" y="187841"/>
            <a:ext cx="9204790" cy="1154878"/>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296791" y="1490140"/>
            <a:ext cx="11598418" cy="4602163"/>
          </a:xfrm>
          <a:prstGeom prst="rect">
            <a:avLst/>
          </a:prstGeom>
        </p:spPr>
        <p:txBody>
          <a:bodyPr vert="horz" lIns="0" tIns="0" rIns="0" bIns="0" rtlCol="0">
            <a:noAutofit/>
          </a:bodyPr>
          <a:lstStyle/>
          <a:p>
            <a:pPr lvl="0"/>
            <a:r>
              <a:rPr lang="en-US"/>
              <a:t>Click to edit Master text styles</a:t>
            </a:r>
          </a:p>
        </p:txBody>
      </p:sp>
      <p:sp>
        <p:nvSpPr>
          <p:cNvPr id="9" name="TextBox 8"/>
          <p:cNvSpPr txBox="1"/>
          <p:nvPr userDrawn="1"/>
        </p:nvSpPr>
        <p:spPr>
          <a:xfrm>
            <a:off x="1680022" y="6460333"/>
            <a:ext cx="2581079" cy="221599"/>
          </a:xfrm>
          <a:prstGeom prst="rect">
            <a:avLst/>
          </a:prstGeom>
          <a:noFill/>
        </p:spPr>
        <p:txBody>
          <a:bodyPr wrap="square" lIns="0" tIns="0" rIns="0" bIns="0" rtlCol="0">
            <a:spAutoFit/>
          </a:bodyPr>
          <a:lstStyle/>
          <a:p>
            <a:pPr algn="l">
              <a:lnSpc>
                <a:spcPct val="90000"/>
              </a:lnSpc>
            </a:pPr>
            <a:r>
              <a:rPr lang="en-US" sz="800" b="1" i="0">
                <a:solidFill>
                  <a:srgbClr val="1C75BC"/>
                </a:solidFill>
                <a:ea typeface="Arial Regular" charset="0"/>
              </a:rPr>
              <a:t>Global Modeling</a:t>
            </a:r>
            <a:r>
              <a:rPr lang="en-US" sz="800" b="1" i="0" baseline="0">
                <a:solidFill>
                  <a:srgbClr val="1C75BC"/>
                </a:solidFill>
                <a:ea typeface="Arial Regular" charset="0"/>
              </a:rPr>
              <a:t> </a:t>
            </a:r>
            <a:r>
              <a:rPr lang="en-US" sz="800" b="1" i="0">
                <a:solidFill>
                  <a:srgbClr val="1C75BC"/>
                </a:solidFill>
                <a:ea typeface="Arial Regular" charset="0"/>
              </a:rPr>
              <a:t>and</a:t>
            </a:r>
            <a:r>
              <a:rPr lang="en-US" sz="800" b="1" i="0" baseline="0">
                <a:solidFill>
                  <a:srgbClr val="1C75BC"/>
                </a:solidFill>
                <a:ea typeface="Arial Regular" charset="0"/>
              </a:rPr>
              <a:t> </a:t>
            </a:r>
            <a:r>
              <a:rPr lang="en-US" sz="800" b="1" i="0">
                <a:solidFill>
                  <a:srgbClr val="1C75BC"/>
                </a:solidFill>
                <a:ea typeface="Arial Regular" charset="0"/>
              </a:rPr>
              <a:t>Assimilation Office</a:t>
            </a:r>
          </a:p>
          <a:p>
            <a:pPr marL="0" marR="0" indent="0" algn="l" defTabSz="914400" rtl="0" eaLnBrk="1" fontAlgn="auto" latinLnBrk="0" hangingPunct="1">
              <a:lnSpc>
                <a:spcPct val="90000"/>
              </a:lnSpc>
              <a:spcBef>
                <a:spcPts val="0"/>
              </a:spcBef>
              <a:spcAft>
                <a:spcPts val="0"/>
              </a:spcAft>
              <a:buClrTx/>
              <a:buSzTx/>
              <a:buFontTx/>
              <a:buNone/>
              <a:tabLst/>
              <a:defRPr/>
            </a:pPr>
            <a:r>
              <a:rPr lang="en-US" sz="800" b="0" i="0">
                <a:solidFill>
                  <a:srgbClr val="1C75BC"/>
                </a:solidFill>
                <a:ea typeface="Arial Regular" charset="0"/>
              </a:rPr>
              <a:t>gmao.gsfc.nasa.gov</a:t>
            </a:r>
          </a:p>
        </p:txBody>
      </p:sp>
      <p:sp>
        <p:nvSpPr>
          <p:cNvPr id="6" name="Slide Number Placeholder 5"/>
          <p:cNvSpPr>
            <a:spLocks noGrp="1"/>
          </p:cNvSpPr>
          <p:nvPr>
            <p:ph type="sldNum" sz="quarter" idx="4"/>
          </p:nvPr>
        </p:nvSpPr>
        <p:spPr>
          <a:xfrm>
            <a:off x="11375962" y="6009417"/>
            <a:ext cx="567267"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DB8D1E3-1DAE-664E-B350-75CA63E753F0}" type="slidenum">
              <a:rPr lang="en-US" smtClean="0"/>
              <a:pPr/>
              <a:t>‹#›</a:t>
            </a:fld>
            <a:endParaRPr lang="en-US"/>
          </a:p>
        </p:txBody>
      </p:sp>
      <p:sp>
        <p:nvSpPr>
          <p:cNvPr id="4" name="Date Placeholder 3"/>
          <p:cNvSpPr>
            <a:spLocks noGrp="1"/>
          </p:cNvSpPr>
          <p:nvPr>
            <p:ph type="dt" sz="half" idx="2"/>
          </p:nvPr>
        </p:nvSpPr>
        <p:spPr>
          <a:xfrm>
            <a:off x="10094674" y="6009417"/>
            <a:ext cx="1224844" cy="365125"/>
          </a:xfrm>
          <a:prstGeom prst="rect">
            <a:avLst/>
          </a:prstGeom>
        </p:spPr>
        <p:txBody>
          <a:bodyPr vert="horz" lIns="91440" tIns="45720" rIns="91440" bIns="45720" rtlCol="0" anchor="ctr"/>
          <a:lstStyle>
            <a:lvl1pPr algn="r">
              <a:defRPr sz="1000">
                <a:solidFill>
                  <a:schemeClr val="bg1">
                    <a:lumMod val="75000"/>
                  </a:schemeClr>
                </a:solidFill>
              </a:defRPr>
            </a:lvl1pPr>
          </a:lstStyle>
          <a:p>
            <a:fld id="{B80A0F2B-E692-5549-89C0-DEF97C653501}" type="datetimeFigureOut">
              <a:rPr lang="en-US" smtClean="0"/>
              <a:pPr/>
              <a:t>10/24/23</a:t>
            </a:fld>
            <a:endParaRPr lang="en-US"/>
          </a:p>
        </p:txBody>
      </p:sp>
      <p:pic>
        <p:nvPicPr>
          <p:cNvPr id="13" name="Picture 25" descr="NASA insigniaCMYK"/>
          <p:cNvPicPr preferRelativeResize="0">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11478542" y="97427"/>
            <a:ext cx="575446" cy="4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BED0B9B-9887-9A47-94D6-3EAAF7742079}"/>
              </a:ext>
            </a:extLst>
          </p:cNvPr>
          <p:cNvPicPr>
            <a:picLocks noChangeAspect="1"/>
          </p:cNvPicPr>
          <p:nvPr userDrawn="1"/>
        </p:nvPicPr>
        <p:blipFill>
          <a:blip r:embed="rId11"/>
          <a:stretch>
            <a:fillRect/>
          </a:stretch>
        </p:blipFill>
        <p:spPr>
          <a:xfrm>
            <a:off x="10244428" y="6460333"/>
            <a:ext cx="1521837" cy="322856"/>
          </a:xfrm>
          <a:prstGeom prst="rect">
            <a:avLst/>
          </a:prstGeom>
        </p:spPr>
      </p:pic>
      <p:pic>
        <p:nvPicPr>
          <p:cNvPr id="5" name="Picture 4">
            <a:extLst>
              <a:ext uri="{FF2B5EF4-FFF2-40B4-BE49-F238E27FC236}">
                <a16:creationId xmlns:a16="http://schemas.microsoft.com/office/drawing/2014/main" id="{EF36E619-8AEE-C94F-B790-5BC7501047F8}"/>
              </a:ext>
            </a:extLst>
          </p:cNvPr>
          <p:cNvPicPr>
            <a:picLocks noChangeAspect="1"/>
          </p:cNvPicPr>
          <p:nvPr userDrawn="1"/>
        </p:nvPicPr>
        <p:blipFill>
          <a:blip r:embed="rId12"/>
          <a:stretch>
            <a:fillRect/>
          </a:stretch>
        </p:blipFill>
        <p:spPr>
          <a:xfrm>
            <a:off x="469634" y="6470272"/>
            <a:ext cx="1120627" cy="286476"/>
          </a:xfrm>
          <a:prstGeom prst="rect">
            <a:avLst/>
          </a:prstGeom>
        </p:spPr>
      </p:pic>
      <p:sp>
        <p:nvSpPr>
          <p:cNvPr id="18" name="TextBox 17">
            <a:extLst>
              <a:ext uri="{FF2B5EF4-FFF2-40B4-BE49-F238E27FC236}">
                <a16:creationId xmlns:a16="http://schemas.microsoft.com/office/drawing/2014/main" id="{7B67A393-44F6-A443-A176-FD799F4F7164}"/>
              </a:ext>
            </a:extLst>
          </p:cNvPr>
          <p:cNvSpPr txBox="1"/>
          <p:nvPr userDrawn="1"/>
        </p:nvSpPr>
        <p:spPr>
          <a:xfrm>
            <a:off x="9797143" y="172057"/>
            <a:ext cx="1407271" cy="276999"/>
          </a:xfrm>
          <a:prstGeom prst="rect">
            <a:avLst/>
          </a:prstGeom>
          <a:noFill/>
        </p:spPr>
        <p:txBody>
          <a:bodyPr wrap="square" lIns="0" tIns="0" rIns="0" bIns="0" rtlCol="0">
            <a:spAutoFit/>
          </a:bodyPr>
          <a:lstStyle/>
          <a:p>
            <a:pPr algn="r"/>
            <a:r>
              <a:rPr lang="en-US" sz="900">
                <a:solidFill>
                  <a:schemeClr val="bg2">
                    <a:lumMod val="50000"/>
                  </a:schemeClr>
                </a:solidFill>
                <a:latin typeface="Arial" charset="0"/>
                <a:ea typeface="Arial" charset="0"/>
                <a:cs typeface="Arial" charset="0"/>
              </a:rPr>
              <a:t>National Aeronautics and</a:t>
            </a:r>
          </a:p>
          <a:p>
            <a:pPr algn="r"/>
            <a:r>
              <a:rPr lang="en-US" sz="900">
                <a:solidFill>
                  <a:schemeClr val="bg2">
                    <a:lumMod val="50000"/>
                  </a:schemeClr>
                </a:solidFill>
                <a:latin typeface="Arial" charset="0"/>
                <a:ea typeface="Arial" charset="0"/>
                <a:cs typeface="Arial" charset="0"/>
              </a:rPr>
              <a:t>Space Administration</a:t>
            </a:r>
          </a:p>
        </p:txBody>
      </p:sp>
      <p:cxnSp>
        <p:nvCxnSpPr>
          <p:cNvPr id="19" name="Straight Connector 18">
            <a:extLst>
              <a:ext uri="{FF2B5EF4-FFF2-40B4-BE49-F238E27FC236}">
                <a16:creationId xmlns:a16="http://schemas.microsoft.com/office/drawing/2014/main" id="{4A82477E-2E5A-EF42-9B2F-9E1BB2260986}"/>
              </a:ext>
            </a:extLst>
          </p:cNvPr>
          <p:cNvCxnSpPr>
            <a:cxnSpLocks/>
          </p:cNvCxnSpPr>
          <p:nvPr userDrawn="1"/>
        </p:nvCxnSpPr>
        <p:spPr>
          <a:xfrm>
            <a:off x="11344545" y="100958"/>
            <a:ext cx="0" cy="481693"/>
          </a:xfrm>
          <a:prstGeom prst="line">
            <a:avLst/>
          </a:prstGeom>
          <a:ln w="6350">
            <a:solidFill>
              <a:schemeClr val="bg2">
                <a:lumMod val="50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515587"/>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5" r:id="rId3"/>
    <p:sldLayoutId id="2147483649" r:id="rId4"/>
    <p:sldLayoutId id="2147483650" r:id="rId5"/>
    <p:sldLayoutId id="2147483657" r:id="rId6"/>
    <p:sldLayoutId id="2147483652" r:id="rId7"/>
    <p:sldLayoutId id="2147483659" r:id="rId8"/>
  </p:sldLayoutIdLst>
  <p:txStyles>
    <p:titleStyle>
      <a:lvl1pPr algn="l" defTabSz="914400" rtl="0" eaLnBrk="1" latinLnBrk="0" hangingPunct="1">
        <a:lnSpc>
          <a:spcPct val="90000"/>
        </a:lnSpc>
        <a:spcBef>
          <a:spcPct val="0"/>
        </a:spcBef>
        <a:buNone/>
        <a:defRPr sz="2800" b="1" kern="1200">
          <a:solidFill>
            <a:srgbClr val="90B737"/>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gmao.gsfc.nasa.gov/weather_prediction/GEOS-CF/" TargetMode="Externa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hyperlink" Target="https://gmao.gsfc.nasa.gov/weather_prediction/GEOS-CF/"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gmao.gsfc.nasa.gov/weather_prediction/GEOS-CF/"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hyperlink" Target="https://gmao.gsfc.nasa.gov/weather_prediction/GEOS-C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gmao.gsfc.nasa.gov/weather_prediction/GEOS-C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gmao.gsfc.nasa.gov/weather_prediction/GEOS-CF/"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gmao.gsfc.nasa.gov/weather_prediction/GEOS-C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gmao.gsfc.nasa.gov/weather_prediction/GEOS-C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31.png"/><Relationship Id="rId3" Type="http://schemas.openxmlformats.org/officeDocument/2006/relationships/image" Target="../media/image30.emf"/><Relationship Id="rId7" Type="http://schemas.openxmlformats.org/officeDocument/2006/relationships/image" Target="../media/image13.emf"/><Relationship Id="rId12"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23.png"/><Relationship Id="rId5" Type="http://schemas.openxmlformats.org/officeDocument/2006/relationships/image" Target="../media/image41.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6.png"/><Relationship Id="rId7" Type="http://schemas.openxmlformats.org/officeDocument/2006/relationships/hyperlink" Target="https://gmao.gsfc.nasa.gov/weather_prediction/GEOS-CF/"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doi.org/10.1029/2021MS002852" TargetMode="External"/><Relationship Id="rId5" Type="http://schemas.openxmlformats.org/officeDocument/2006/relationships/image" Target="../media/image8.png"/><Relationship Id="rId10" Type="http://schemas.openxmlformats.org/officeDocument/2006/relationships/image" Target="../media/image11.tiff"/><Relationship Id="rId4" Type="http://schemas.openxmlformats.org/officeDocument/2006/relationships/image" Target="../media/image7.png"/><Relationship Id="rId9" Type="http://schemas.openxmlformats.org/officeDocument/2006/relationships/image" Target="../media/image10.tif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hyperlink" Target="https://gmao.gsfc.nasa.gov/weather_prediction/GEOS-CF/" TargetMode="Externa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hyperlink" Target="https://gmao.gsfc.nasa.gov/weather_prediction/GEOS-CF/" TargetMode="External"/><Relationship Id="rId3" Type="http://schemas.openxmlformats.org/officeDocument/2006/relationships/image" Target="../media/image15.png"/><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gmao.gsfc.nasa.gov/weather_prediction/GEOS-CF/" TargetMode="External"/><Relationship Id="rId2" Type="http://schemas.openxmlformats.org/officeDocument/2006/relationships/hyperlink" Target="https://science.gsfc.nasa.gov/sed/index.cfm?fuseAction=people.jumpBio&amp;iphonebookid=62112"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hyperlink" Target="https://gmao.gsfc.nasa.gov/weather_prediction/GEOS-CF/" TargetMode="External"/><Relationship Id="rId4" Type="http://schemas.openxmlformats.org/officeDocument/2006/relationships/image" Target="../media/image19.png"/><Relationship Id="rId9" Type="http://schemas.openxmlformats.org/officeDocument/2006/relationships/hyperlink" Target="https://doi.org/10.1029/2021MS002852"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gmao.gsfc.nasa.gov/weather_prediction/GEOS-CF/" TargetMode="External"/><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gmao.gsfc.nasa.gov/weather_prediction/GEOS-C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doi.org/10.1126/sciadv.abf9415" TargetMode="External"/><Relationship Id="rId5" Type="http://schemas.openxmlformats.org/officeDocument/2006/relationships/image" Target="../media/image31.png"/><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microsoft.com/office/2018/10/relationships/comments" Target="../comments/modernComment_119_173BADC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gmao.gsfc.nasa.gov/weather_prediction/GEOS-CF/" TargetMode="External"/><Relationship Id="rId5" Type="http://schemas.openxmlformats.org/officeDocument/2006/relationships/image" Target="../media/image32.gif"/><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3A498-C07F-B3F4-646D-2A9748D2321C}"/>
              </a:ext>
            </a:extLst>
          </p:cNvPr>
          <p:cNvSpPr>
            <a:spLocks noGrp="1"/>
          </p:cNvSpPr>
          <p:nvPr>
            <p:ph type="ctrTitle"/>
          </p:nvPr>
        </p:nvSpPr>
        <p:spPr>
          <a:xfrm>
            <a:off x="1524000" y="702229"/>
            <a:ext cx="9144000" cy="2387600"/>
          </a:xfrm>
        </p:spPr>
        <p:txBody>
          <a:bodyPr/>
          <a:lstStyle/>
          <a:p>
            <a:r>
              <a:rPr lang="en-US"/>
              <a:t>NASA GEOS-CF: Overview, Applications, Future Direction</a:t>
            </a:r>
          </a:p>
        </p:txBody>
      </p:sp>
      <p:sp>
        <p:nvSpPr>
          <p:cNvPr id="5" name="Text Placeholder 4">
            <a:extLst>
              <a:ext uri="{FF2B5EF4-FFF2-40B4-BE49-F238E27FC236}">
                <a16:creationId xmlns:a16="http://schemas.microsoft.com/office/drawing/2014/main" id="{F9148BD6-7FE3-35BE-6979-8690AC53EA3E}"/>
              </a:ext>
            </a:extLst>
          </p:cNvPr>
          <p:cNvSpPr txBox="1">
            <a:spLocks noGrp="1"/>
          </p:cNvSpPr>
          <p:nvPr>
            <p:ph type="subTitle" idx="1"/>
          </p:nvPr>
        </p:nvSpPr>
        <p:spPr>
          <a:xfrm>
            <a:off x="1597794" y="3108772"/>
            <a:ext cx="9522406" cy="1655762"/>
          </a:xfrm>
          <a:prstGeom prst="rect">
            <a:avLst/>
          </a:prstGeom>
        </p:spPr>
        <p:txBody>
          <a:bodyPr/>
          <a:lstStyle>
            <a:lvl1pPr marL="0" indent="0" algn="ctr" defTabSz="685800" rtl="0" eaLnBrk="1" latinLnBrk="0" hangingPunct="1">
              <a:lnSpc>
                <a:spcPct val="90000"/>
              </a:lnSpc>
              <a:spcBef>
                <a:spcPts val="750"/>
              </a:spcBef>
              <a:buFont typeface="Arial"/>
              <a:buNone/>
              <a:defRPr sz="1500" kern="1200">
                <a:solidFill>
                  <a:schemeClr val="bg2">
                    <a:lumMod val="10000"/>
                  </a:schemeClr>
                </a:solidFill>
                <a:latin typeface="+mn-lt"/>
                <a:ea typeface="+mn-ea"/>
                <a:cs typeface="+mn-cs"/>
              </a:defRPr>
            </a:lvl1pPr>
            <a:lvl2pPr marL="205740" indent="-145733" algn="ctr" defTabSz="685800" rtl="0" eaLnBrk="1" latinLnBrk="0" hangingPunct="1">
              <a:lnSpc>
                <a:spcPct val="90000"/>
              </a:lnSpc>
              <a:spcBef>
                <a:spcPts val="375"/>
              </a:spcBef>
              <a:buFont typeface="Arial" charset="0"/>
              <a:buChar char="•"/>
              <a:defRPr sz="1350" kern="1200">
                <a:solidFill>
                  <a:schemeClr val="bg2">
                    <a:lumMod val="10000"/>
                  </a:schemeClr>
                </a:solidFill>
                <a:latin typeface="+mn-lt"/>
                <a:ea typeface="+mn-ea"/>
                <a:cs typeface="+mn-cs"/>
              </a:defRPr>
            </a:lvl2pPr>
            <a:lvl3pPr marL="488633" indent="-145733" algn="ctr" defTabSz="685800" rtl="0" eaLnBrk="1" latinLnBrk="0" hangingPunct="1">
              <a:lnSpc>
                <a:spcPct val="90000"/>
              </a:lnSpc>
              <a:spcBef>
                <a:spcPts val="375"/>
              </a:spcBef>
              <a:buFont typeface="Arial" charset="0"/>
              <a:buChar char="•"/>
              <a:defRPr sz="1200" kern="1200">
                <a:solidFill>
                  <a:schemeClr val="bg2">
                    <a:lumMod val="10000"/>
                  </a:schemeClr>
                </a:solidFill>
                <a:latin typeface="+mn-lt"/>
                <a:ea typeface="+mn-ea"/>
                <a:cs typeface="+mn-cs"/>
              </a:defRPr>
            </a:lvl3pPr>
            <a:lvl4pPr marL="968693" indent="-145733" algn="ctr" defTabSz="685800" rtl="0" eaLnBrk="1" latinLnBrk="0" hangingPunct="1">
              <a:lnSpc>
                <a:spcPct val="90000"/>
              </a:lnSpc>
              <a:spcBef>
                <a:spcPts val="375"/>
              </a:spcBef>
              <a:buFont typeface="Arial" charset="0"/>
              <a:buChar char="•"/>
              <a:defRPr sz="1050" kern="1200">
                <a:solidFill>
                  <a:schemeClr val="bg2">
                    <a:lumMod val="10000"/>
                  </a:schemeClr>
                </a:solidFill>
                <a:latin typeface="+mn-lt"/>
                <a:ea typeface="+mn-ea"/>
                <a:cs typeface="+mn-cs"/>
              </a:defRPr>
            </a:lvl4pPr>
            <a:lvl5pPr marL="1225868" indent="-128588" algn="ctr" defTabSz="685800" rtl="0" eaLnBrk="1" latinLnBrk="0" hangingPunct="1">
              <a:lnSpc>
                <a:spcPct val="90000"/>
              </a:lnSpc>
              <a:spcBef>
                <a:spcPts val="375"/>
              </a:spcBef>
              <a:buFont typeface="Arial" charset="0"/>
              <a:buChar char="•"/>
              <a:defRPr sz="9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000" b="1"/>
              <a:t>K. Emma Knowland</a:t>
            </a:r>
            <a:br>
              <a:rPr lang="en-US" sz="1400"/>
            </a:br>
            <a:endParaRPr lang="en-US" sz="1400"/>
          </a:p>
          <a:p>
            <a:pPr algn="l"/>
            <a:r>
              <a:rPr lang="en-US" sz="1400" b="1"/>
              <a:t>Co-author: </a:t>
            </a:r>
            <a:r>
              <a:rPr lang="en-US" sz="1400"/>
              <a:t>Christoph Keller</a:t>
            </a:r>
            <a:r>
              <a:rPr lang="en-US" sz="1400" baseline="30000"/>
              <a:t>1,2</a:t>
            </a:r>
            <a:r>
              <a:rPr lang="en-US" sz="1400"/>
              <a:t>, Viral Shah</a:t>
            </a:r>
            <a:r>
              <a:rPr lang="en-US" sz="1400" baseline="30000"/>
              <a:t>2,3</a:t>
            </a:r>
            <a:r>
              <a:rPr lang="en-US" sz="1400"/>
              <a:t>, Pam Wales</a:t>
            </a:r>
            <a:r>
              <a:rPr lang="en-US" sz="1400" baseline="30000"/>
              <a:t>1,2</a:t>
            </a:r>
            <a:r>
              <a:rPr lang="en-US" sz="1400"/>
              <a:t>, Kris Wargan</a:t>
            </a:r>
            <a:r>
              <a:rPr lang="en-US" sz="1400" baseline="30000"/>
              <a:t>2,3</a:t>
            </a:r>
            <a:r>
              <a:rPr lang="en-US" sz="1400"/>
              <a:t>, Brad Weir</a:t>
            </a:r>
            <a:r>
              <a:rPr lang="en-US" sz="1400" baseline="30000"/>
              <a:t>1,2</a:t>
            </a:r>
            <a:r>
              <a:rPr lang="en-US" sz="1400"/>
              <a:t>, Lesley Ott</a:t>
            </a:r>
            <a:r>
              <a:rPr lang="en-US" sz="1400" baseline="30000"/>
              <a:t>2</a:t>
            </a:r>
            <a:r>
              <a:rPr lang="en-US" sz="1400"/>
              <a:t>, Steven Pawson</a:t>
            </a:r>
            <a:r>
              <a:rPr lang="en-US" sz="1400" baseline="30000"/>
              <a:t>2</a:t>
            </a:r>
            <a:endParaRPr lang="en-US" sz="1400"/>
          </a:p>
          <a:p>
            <a:pPr algn="l"/>
            <a:r>
              <a:rPr lang="en-US" sz="1400" b="1"/>
              <a:t>In collaboration with many other scientists from NASA Goddard Space Flight Center and our partners</a:t>
            </a:r>
          </a:p>
          <a:p>
            <a:pPr algn="l"/>
            <a:endParaRPr lang="en-US" sz="1400" b="1"/>
          </a:p>
          <a:p>
            <a:r>
              <a:rPr lang="en-US" sz="1400" baseline="30000"/>
              <a:t>1 </a:t>
            </a:r>
            <a:r>
              <a:rPr lang="en-US" sz="1400"/>
              <a:t>Morgan State University/GESTAR-II</a:t>
            </a:r>
          </a:p>
          <a:p>
            <a:r>
              <a:rPr lang="en-US" sz="1400" baseline="30000"/>
              <a:t>2 </a:t>
            </a:r>
            <a:r>
              <a:rPr lang="en-US" sz="1400"/>
              <a:t>NASA Global Modeling and Assimilation Office (GMAO)</a:t>
            </a:r>
          </a:p>
          <a:p>
            <a:r>
              <a:rPr lang="en-US" sz="1400" baseline="30000"/>
              <a:t>3 </a:t>
            </a:r>
            <a:r>
              <a:rPr lang="en-US" sz="1400"/>
              <a:t>Science Systems and Applications, Inc. (SSAI)</a:t>
            </a:r>
          </a:p>
        </p:txBody>
      </p:sp>
      <p:sp>
        <p:nvSpPr>
          <p:cNvPr id="6" name="TextBox 5">
            <a:extLst>
              <a:ext uri="{FF2B5EF4-FFF2-40B4-BE49-F238E27FC236}">
                <a16:creationId xmlns:a16="http://schemas.microsoft.com/office/drawing/2014/main" id="{B5FDF768-251E-AFEC-6443-EA8CBEB116FD}"/>
              </a:ext>
            </a:extLst>
          </p:cNvPr>
          <p:cNvSpPr txBox="1"/>
          <p:nvPr/>
        </p:nvSpPr>
        <p:spPr>
          <a:xfrm>
            <a:off x="0" y="6439240"/>
            <a:ext cx="12192000" cy="369332"/>
          </a:xfrm>
          <a:prstGeom prst="rect">
            <a:avLst/>
          </a:prstGeom>
          <a:noFill/>
        </p:spPr>
        <p:txBody>
          <a:bodyPr wrap="square" rtlCol="0">
            <a:spAutoFit/>
          </a:bodyPr>
          <a:lstStyle/>
          <a:p>
            <a:pPr algn="ctr"/>
            <a:r>
              <a:rPr lang="en-US" sz="1800">
                <a:solidFill>
                  <a:schemeClr val="bg1"/>
                </a:solidFill>
              </a:rPr>
              <a:t>27 October 2023</a:t>
            </a:r>
          </a:p>
        </p:txBody>
      </p:sp>
      <p:pic>
        <p:nvPicPr>
          <p:cNvPr id="7" name="Picture 6">
            <a:extLst>
              <a:ext uri="{FF2B5EF4-FFF2-40B4-BE49-F238E27FC236}">
                <a16:creationId xmlns:a16="http://schemas.microsoft.com/office/drawing/2014/main" id="{71314CE3-F827-D5EF-F7A8-AC677BE5763F}"/>
              </a:ext>
            </a:extLst>
          </p:cNvPr>
          <p:cNvPicPr>
            <a:picLocks noChangeAspect="1"/>
          </p:cNvPicPr>
          <p:nvPr/>
        </p:nvPicPr>
        <p:blipFill>
          <a:blip r:embed="rId3"/>
          <a:stretch>
            <a:fillRect/>
          </a:stretch>
        </p:blipFill>
        <p:spPr>
          <a:xfrm>
            <a:off x="10320762" y="5509694"/>
            <a:ext cx="725644" cy="728799"/>
          </a:xfrm>
          <a:prstGeom prst="rect">
            <a:avLst/>
          </a:prstGeom>
        </p:spPr>
      </p:pic>
      <p:pic>
        <p:nvPicPr>
          <p:cNvPr id="8" name="Picture 7" descr="Logo&#10;&#10;Description automatically generated">
            <a:extLst>
              <a:ext uri="{FF2B5EF4-FFF2-40B4-BE49-F238E27FC236}">
                <a16:creationId xmlns:a16="http://schemas.microsoft.com/office/drawing/2014/main" id="{C36B658B-EDFA-6A67-547A-9600BF92A279}"/>
              </a:ext>
            </a:extLst>
          </p:cNvPr>
          <p:cNvPicPr>
            <a:picLocks noChangeAspect="1"/>
          </p:cNvPicPr>
          <p:nvPr/>
        </p:nvPicPr>
        <p:blipFill>
          <a:blip r:embed="rId4"/>
          <a:stretch>
            <a:fillRect/>
          </a:stretch>
        </p:blipFill>
        <p:spPr>
          <a:xfrm>
            <a:off x="11120200" y="5461410"/>
            <a:ext cx="775006" cy="825368"/>
          </a:xfrm>
          <a:prstGeom prst="rect">
            <a:avLst/>
          </a:prstGeom>
        </p:spPr>
      </p:pic>
    </p:spTree>
    <p:extLst>
      <p:ext uri="{BB962C8B-B14F-4D97-AF65-F5344CB8AC3E}">
        <p14:creationId xmlns:p14="http://schemas.microsoft.com/office/powerpoint/2010/main" val="3981237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sketch, art, drawing&#10;&#10;Description automatically generated">
            <a:extLst>
              <a:ext uri="{FF2B5EF4-FFF2-40B4-BE49-F238E27FC236}">
                <a16:creationId xmlns:a16="http://schemas.microsoft.com/office/drawing/2014/main" id="{E3F0CBB9-AE3E-CEDD-54FB-A50D88B3B870}"/>
              </a:ext>
            </a:extLst>
          </p:cNvPr>
          <p:cNvPicPr>
            <a:picLocks noChangeAspect="1"/>
          </p:cNvPicPr>
          <p:nvPr/>
        </p:nvPicPr>
        <p:blipFill rotWithShape="1">
          <a:blip r:embed="rId3"/>
          <a:srcRect t="13548" b="9582"/>
          <a:stretch/>
        </p:blipFill>
        <p:spPr>
          <a:xfrm>
            <a:off x="825789" y="1553466"/>
            <a:ext cx="6823973" cy="4196562"/>
          </a:xfrm>
          <a:prstGeom prst="rect">
            <a:avLst/>
          </a:prstGeom>
        </p:spPr>
      </p:pic>
      <p:sp>
        <p:nvSpPr>
          <p:cNvPr id="9" name="Oval 8">
            <a:extLst>
              <a:ext uri="{FF2B5EF4-FFF2-40B4-BE49-F238E27FC236}">
                <a16:creationId xmlns:a16="http://schemas.microsoft.com/office/drawing/2014/main" id="{9C805F11-9DD6-AA89-8CF4-04A2597D0ECE}"/>
              </a:ext>
            </a:extLst>
          </p:cNvPr>
          <p:cNvSpPr/>
          <p:nvPr/>
        </p:nvSpPr>
        <p:spPr>
          <a:xfrm>
            <a:off x="2971204" y="4441986"/>
            <a:ext cx="340924" cy="32992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151770-4E23-BC97-3ECB-0CED9D269CAF}"/>
              </a:ext>
            </a:extLst>
          </p:cNvPr>
          <p:cNvSpPr/>
          <p:nvPr/>
        </p:nvSpPr>
        <p:spPr>
          <a:xfrm>
            <a:off x="3593137" y="4112060"/>
            <a:ext cx="340924" cy="32992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A01588B-0648-E34C-3633-5DA2535556B3}"/>
              </a:ext>
            </a:extLst>
          </p:cNvPr>
          <p:cNvSpPr/>
          <p:nvPr/>
        </p:nvSpPr>
        <p:spPr>
          <a:xfrm>
            <a:off x="5738553" y="4454153"/>
            <a:ext cx="340924" cy="32992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CCC8814-BB28-A883-4061-32C3BA284CD3}"/>
              </a:ext>
            </a:extLst>
          </p:cNvPr>
          <p:cNvSpPr/>
          <p:nvPr/>
        </p:nvSpPr>
        <p:spPr>
          <a:xfrm>
            <a:off x="6360486" y="4124227"/>
            <a:ext cx="340924" cy="32992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a:extLst>
              <a:ext uri="{FF2B5EF4-FFF2-40B4-BE49-F238E27FC236}">
                <a16:creationId xmlns:a16="http://schemas.microsoft.com/office/drawing/2014/main" id="{84E1C61E-57C0-9A4D-A123-D6ED09483794}"/>
              </a:ext>
            </a:extLst>
          </p:cNvPr>
          <p:cNvSpPr>
            <a:spLocks noGrp="1"/>
          </p:cNvSpPr>
          <p:nvPr>
            <p:ph type="title"/>
          </p:nvPr>
        </p:nvSpPr>
        <p:spPr>
          <a:xfrm>
            <a:off x="119270" y="264050"/>
            <a:ext cx="11032958" cy="820208"/>
          </a:xfrm>
        </p:spPr>
        <p:txBody>
          <a:bodyPr>
            <a:noAutofit/>
          </a:bodyPr>
          <a:lstStyle/>
          <a:p>
            <a:r>
              <a:rPr lang="en-US" b="0"/>
              <a:t>NO</a:t>
            </a:r>
            <a:r>
              <a:rPr lang="en-US" b="0" baseline="-25000"/>
              <a:t>2</a:t>
            </a:r>
            <a:r>
              <a:rPr lang="en-US" b="0"/>
              <a:t> assimilation </a:t>
            </a:r>
            <a:r>
              <a:rPr lang="en-US" sz="2800" b="0">
                <a:latin typeface="Arial" charset="0"/>
                <a:ea typeface="Arial" charset="0"/>
                <a:cs typeface="Arial" charset="0"/>
              </a:rPr>
              <a:t>➡️ Improved NO</a:t>
            </a:r>
            <a:r>
              <a:rPr lang="en-US" sz="2800" b="0" baseline="-25000">
                <a:latin typeface="Arial" charset="0"/>
                <a:ea typeface="Arial" charset="0"/>
                <a:cs typeface="Arial" charset="0"/>
              </a:rPr>
              <a:t>2</a:t>
            </a:r>
            <a:r>
              <a:rPr lang="en-US" sz="2800" b="0">
                <a:latin typeface="Arial" charset="0"/>
                <a:ea typeface="Arial" charset="0"/>
                <a:cs typeface="Arial" charset="0"/>
              </a:rPr>
              <a:t> in polluted areas</a:t>
            </a:r>
            <a:endParaRPr lang="en-US" b="0">
              <a:solidFill>
                <a:srgbClr val="1C75BC"/>
              </a:solidFill>
            </a:endParaRPr>
          </a:p>
        </p:txBody>
      </p:sp>
      <p:pic>
        <p:nvPicPr>
          <p:cNvPr id="5" name="Picture 4" descr="A screenshot of a screen&#10;&#10;Description automatically generated with low confidence">
            <a:extLst>
              <a:ext uri="{FF2B5EF4-FFF2-40B4-BE49-F238E27FC236}">
                <a16:creationId xmlns:a16="http://schemas.microsoft.com/office/drawing/2014/main" id="{B4911249-057F-9B93-8396-85F044C00CB8}"/>
              </a:ext>
            </a:extLst>
          </p:cNvPr>
          <p:cNvPicPr>
            <a:picLocks noChangeAspect="1"/>
          </p:cNvPicPr>
          <p:nvPr/>
        </p:nvPicPr>
        <p:blipFill rotWithShape="1">
          <a:blip r:embed="rId4"/>
          <a:srcRect t="16779"/>
          <a:stretch/>
        </p:blipFill>
        <p:spPr>
          <a:xfrm>
            <a:off x="7440461" y="1646230"/>
            <a:ext cx="3985675" cy="4975390"/>
          </a:xfrm>
          <a:prstGeom prst="rect">
            <a:avLst/>
          </a:prstGeom>
        </p:spPr>
      </p:pic>
      <p:sp>
        <p:nvSpPr>
          <p:cNvPr id="7" name="TextBox 6">
            <a:extLst>
              <a:ext uri="{FF2B5EF4-FFF2-40B4-BE49-F238E27FC236}">
                <a16:creationId xmlns:a16="http://schemas.microsoft.com/office/drawing/2014/main" id="{1FD1A378-F4EF-F472-EBA1-81376216146E}"/>
              </a:ext>
            </a:extLst>
          </p:cNvPr>
          <p:cNvSpPr txBox="1"/>
          <p:nvPr/>
        </p:nvSpPr>
        <p:spPr>
          <a:xfrm>
            <a:off x="7859063" y="1773105"/>
            <a:ext cx="902812" cy="369332"/>
          </a:xfrm>
          <a:prstGeom prst="rect">
            <a:avLst/>
          </a:prstGeom>
          <a:noFill/>
        </p:spPr>
        <p:txBody>
          <a:bodyPr wrap="none" rtlCol="0">
            <a:spAutoFit/>
          </a:bodyPr>
          <a:lstStyle/>
          <a:p>
            <a:pPr algn="ctr"/>
            <a:r>
              <a:rPr lang="en-US" b="1">
                <a:solidFill>
                  <a:schemeClr val="bg2">
                    <a:lumMod val="10000"/>
                  </a:schemeClr>
                </a:solidFill>
              </a:rPr>
              <a:t>Global</a:t>
            </a:r>
          </a:p>
        </p:txBody>
      </p:sp>
      <p:sp>
        <p:nvSpPr>
          <p:cNvPr id="8" name="TextBox 7">
            <a:extLst>
              <a:ext uri="{FF2B5EF4-FFF2-40B4-BE49-F238E27FC236}">
                <a16:creationId xmlns:a16="http://schemas.microsoft.com/office/drawing/2014/main" id="{13CC1B92-38D6-56CB-6FA7-B2A82685CFEF}"/>
              </a:ext>
            </a:extLst>
          </p:cNvPr>
          <p:cNvSpPr txBox="1"/>
          <p:nvPr/>
        </p:nvSpPr>
        <p:spPr>
          <a:xfrm>
            <a:off x="7880864" y="4197362"/>
            <a:ext cx="1762021" cy="369332"/>
          </a:xfrm>
          <a:prstGeom prst="rect">
            <a:avLst/>
          </a:prstGeom>
          <a:noFill/>
        </p:spPr>
        <p:txBody>
          <a:bodyPr wrap="none" rtlCol="0">
            <a:spAutoFit/>
          </a:bodyPr>
          <a:lstStyle/>
          <a:p>
            <a:pPr algn="ctr"/>
            <a:r>
              <a:rPr lang="en-US" b="1">
                <a:solidFill>
                  <a:schemeClr val="bg2">
                    <a:lumMod val="10000"/>
                  </a:schemeClr>
                </a:solidFill>
              </a:rPr>
              <a:t>Polluted areas</a:t>
            </a:r>
          </a:p>
        </p:txBody>
      </p:sp>
      <p:sp>
        <p:nvSpPr>
          <p:cNvPr id="13" name="TextBox 12">
            <a:extLst>
              <a:ext uri="{FF2B5EF4-FFF2-40B4-BE49-F238E27FC236}">
                <a16:creationId xmlns:a16="http://schemas.microsoft.com/office/drawing/2014/main" id="{221543D8-BF40-73AD-DE2B-1AD861417A69}"/>
              </a:ext>
            </a:extLst>
          </p:cNvPr>
          <p:cNvSpPr txBox="1"/>
          <p:nvPr/>
        </p:nvSpPr>
        <p:spPr>
          <a:xfrm>
            <a:off x="1301042" y="5705390"/>
            <a:ext cx="6032421" cy="646331"/>
          </a:xfrm>
          <a:prstGeom prst="rect">
            <a:avLst/>
          </a:prstGeom>
          <a:noFill/>
        </p:spPr>
        <p:txBody>
          <a:bodyPr wrap="none" rtlCol="0">
            <a:spAutoFit/>
          </a:bodyPr>
          <a:lstStyle/>
          <a:p>
            <a:pPr algn="ctr"/>
            <a:r>
              <a:rPr lang="en-US" b="1">
                <a:solidFill>
                  <a:schemeClr val="bg2">
                    <a:lumMod val="10000"/>
                  </a:schemeClr>
                </a:solidFill>
              </a:rPr>
              <a:t>Increments smaller than O-F’s – </a:t>
            </a:r>
            <a:br>
              <a:rPr lang="en-US" b="1">
                <a:solidFill>
                  <a:schemeClr val="bg2">
                    <a:lumMod val="10000"/>
                  </a:schemeClr>
                </a:solidFill>
              </a:rPr>
            </a:br>
            <a:r>
              <a:rPr lang="en-US" b="1">
                <a:solidFill>
                  <a:schemeClr val="bg2">
                    <a:lumMod val="10000"/>
                  </a:schemeClr>
                </a:solidFill>
              </a:rPr>
              <a:t>reflects the ratio of observation to background errors</a:t>
            </a:r>
          </a:p>
        </p:txBody>
      </p:sp>
      <p:sp>
        <p:nvSpPr>
          <p:cNvPr id="16" name="TextBox 15">
            <a:extLst>
              <a:ext uri="{FF2B5EF4-FFF2-40B4-BE49-F238E27FC236}">
                <a16:creationId xmlns:a16="http://schemas.microsoft.com/office/drawing/2014/main" id="{BE45284C-2246-82E9-F62F-094FF18DC4D9}"/>
              </a:ext>
            </a:extLst>
          </p:cNvPr>
          <p:cNvSpPr txBox="1"/>
          <p:nvPr/>
        </p:nvSpPr>
        <p:spPr>
          <a:xfrm>
            <a:off x="9867457" y="4278835"/>
            <a:ext cx="2170778" cy="646331"/>
          </a:xfrm>
          <a:prstGeom prst="rect">
            <a:avLst/>
          </a:prstGeom>
          <a:noFill/>
        </p:spPr>
        <p:txBody>
          <a:bodyPr wrap="square" rtlCol="0">
            <a:spAutoFit/>
          </a:bodyPr>
          <a:lstStyle/>
          <a:p>
            <a:pPr algn="ctr"/>
            <a:r>
              <a:rPr lang="en-US" b="1">
                <a:solidFill>
                  <a:schemeClr val="bg2">
                    <a:lumMod val="10000"/>
                  </a:schemeClr>
                </a:solidFill>
              </a:rPr>
              <a:t>A slight high bias in the background</a:t>
            </a:r>
          </a:p>
        </p:txBody>
      </p:sp>
      <p:sp>
        <p:nvSpPr>
          <p:cNvPr id="18" name="TextBox 17">
            <a:extLst>
              <a:ext uri="{FF2B5EF4-FFF2-40B4-BE49-F238E27FC236}">
                <a16:creationId xmlns:a16="http://schemas.microsoft.com/office/drawing/2014/main" id="{D69F8A50-B988-652A-2515-29CEF9003E23}"/>
              </a:ext>
            </a:extLst>
          </p:cNvPr>
          <p:cNvSpPr txBox="1"/>
          <p:nvPr/>
        </p:nvSpPr>
        <p:spPr>
          <a:xfrm>
            <a:off x="7559784" y="4460855"/>
            <a:ext cx="2170778" cy="338554"/>
          </a:xfrm>
          <a:prstGeom prst="rect">
            <a:avLst/>
          </a:prstGeom>
          <a:noFill/>
        </p:spPr>
        <p:txBody>
          <a:bodyPr wrap="square" rtlCol="0">
            <a:spAutoFit/>
          </a:bodyPr>
          <a:lstStyle/>
          <a:p>
            <a:pPr algn="ctr"/>
            <a:r>
              <a:rPr lang="en-US" sz="1600">
                <a:solidFill>
                  <a:schemeClr val="bg2">
                    <a:lumMod val="10000"/>
                  </a:schemeClr>
                </a:solidFill>
              </a:rPr>
              <a:t>  (column &gt; 6 DU)</a:t>
            </a:r>
          </a:p>
        </p:txBody>
      </p:sp>
      <p:sp>
        <p:nvSpPr>
          <p:cNvPr id="19" name="TextBox 18">
            <a:extLst>
              <a:ext uri="{FF2B5EF4-FFF2-40B4-BE49-F238E27FC236}">
                <a16:creationId xmlns:a16="http://schemas.microsoft.com/office/drawing/2014/main" id="{EDBEB1D3-959A-8998-17AE-5D92F1225C85}"/>
              </a:ext>
            </a:extLst>
          </p:cNvPr>
          <p:cNvSpPr txBox="1"/>
          <p:nvPr/>
        </p:nvSpPr>
        <p:spPr>
          <a:xfrm>
            <a:off x="40653" y="2023011"/>
            <a:ext cx="1505185" cy="1200329"/>
          </a:xfrm>
          <a:prstGeom prst="rect">
            <a:avLst/>
          </a:prstGeom>
          <a:noFill/>
        </p:spPr>
        <p:txBody>
          <a:bodyPr wrap="square" rtlCol="0">
            <a:spAutoFit/>
          </a:bodyPr>
          <a:lstStyle/>
          <a:p>
            <a:pPr algn="ctr"/>
            <a:r>
              <a:rPr lang="en-US">
                <a:solidFill>
                  <a:schemeClr val="bg2">
                    <a:lumMod val="10000"/>
                  </a:schemeClr>
                </a:solidFill>
              </a:rPr>
              <a:t>Mostly </a:t>
            </a:r>
          </a:p>
          <a:p>
            <a:pPr algn="ctr"/>
            <a:r>
              <a:rPr lang="en-US">
                <a:solidFill>
                  <a:schemeClr val="bg2">
                    <a:lumMod val="10000"/>
                  </a:schemeClr>
                </a:solidFill>
              </a:rPr>
              <a:t>Strat NO</a:t>
            </a:r>
            <a:r>
              <a:rPr lang="en-US" baseline="-25000">
                <a:solidFill>
                  <a:schemeClr val="bg2">
                    <a:lumMod val="10000"/>
                  </a:schemeClr>
                </a:solidFill>
              </a:rPr>
              <a:t>2</a:t>
            </a:r>
            <a:r>
              <a:rPr lang="en-US">
                <a:solidFill>
                  <a:schemeClr val="bg2">
                    <a:lumMod val="10000"/>
                  </a:schemeClr>
                </a:solidFill>
              </a:rPr>
              <a:t> in remote atmosphere</a:t>
            </a:r>
          </a:p>
        </p:txBody>
      </p:sp>
      <p:cxnSp>
        <p:nvCxnSpPr>
          <p:cNvPr id="21" name="Straight Arrow Connector 20">
            <a:extLst>
              <a:ext uri="{FF2B5EF4-FFF2-40B4-BE49-F238E27FC236}">
                <a16:creationId xmlns:a16="http://schemas.microsoft.com/office/drawing/2014/main" id="{BF1B7D1E-BB8A-9657-49F0-A64ADC050CA0}"/>
              </a:ext>
            </a:extLst>
          </p:cNvPr>
          <p:cNvCxnSpPr/>
          <p:nvPr/>
        </p:nvCxnSpPr>
        <p:spPr>
          <a:xfrm>
            <a:off x="1412419" y="2472388"/>
            <a:ext cx="503583"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C13DC23-C15D-7428-9E08-FF6B851BE7A4}"/>
              </a:ext>
            </a:extLst>
          </p:cNvPr>
          <p:cNvSpPr txBox="1"/>
          <p:nvPr/>
        </p:nvSpPr>
        <p:spPr>
          <a:xfrm>
            <a:off x="7994442" y="1158198"/>
            <a:ext cx="2877711" cy="646331"/>
          </a:xfrm>
          <a:prstGeom prst="rect">
            <a:avLst/>
          </a:prstGeom>
          <a:noFill/>
        </p:spPr>
        <p:txBody>
          <a:bodyPr wrap="none" rtlCol="0">
            <a:spAutoFit/>
          </a:bodyPr>
          <a:lstStyle/>
          <a:p>
            <a:pPr algn="ctr"/>
            <a:r>
              <a:rPr lang="en-US" b="1">
                <a:solidFill>
                  <a:schemeClr val="bg2">
                    <a:lumMod val="10000"/>
                  </a:schemeClr>
                </a:solidFill>
              </a:rPr>
              <a:t>Frequency distributions </a:t>
            </a:r>
            <a:br>
              <a:rPr lang="en-US" b="1">
                <a:solidFill>
                  <a:schemeClr val="bg2">
                    <a:lumMod val="10000"/>
                  </a:schemeClr>
                </a:solidFill>
              </a:rPr>
            </a:br>
            <a:r>
              <a:rPr lang="en-US" b="1">
                <a:solidFill>
                  <a:schemeClr val="bg2">
                    <a:lumMod val="10000"/>
                  </a:schemeClr>
                </a:solidFill>
              </a:rPr>
              <a:t>of O-F and O-A</a:t>
            </a:r>
          </a:p>
        </p:txBody>
      </p:sp>
      <p:sp>
        <p:nvSpPr>
          <p:cNvPr id="2" name="TextBox 1">
            <a:extLst>
              <a:ext uri="{FF2B5EF4-FFF2-40B4-BE49-F238E27FC236}">
                <a16:creationId xmlns:a16="http://schemas.microsoft.com/office/drawing/2014/main" id="{879FBF50-76CA-D4F4-0AE3-B8455B263F63}"/>
              </a:ext>
            </a:extLst>
          </p:cNvPr>
          <p:cNvSpPr txBox="1"/>
          <p:nvPr/>
        </p:nvSpPr>
        <p:spPr>
          <a:xfrm>
            <a:off x="2308529" y="1149585"/>
            <a:ext cx="4017446" cy="338554"/>
          </a:xfrm>
          <a:prstGeom prst="rect">
            <a:avLst/>
          </a:prstGeom>
          <a:noFill/>
        </p:spPr>
        <p:txBody>
          <a:bodyPr wrap="none" rtlCol="0">
            <a:spAutoFit/>
          </a:bodyPr>
          <a:lstStyle/>
          <a:p>
            <a:pPr algn="ctr"/>
            <a:r>
              <a:rPr lang="en-US" sz="1600">
                <a:solidFill>
                  <a:srgbClr val="000000"/>
                </a:solidFill>
              </a:rPr>
              <a:t>Assimilating OMI NO</a:t>
            </a:r>
            <a:r>
              <a:rPr lang="en-US" sz="1600" baseline="-25000">
                <a:solidFill>
                  <a:srgbClr val="000000"/>
                </a:solidFill>
              </a:rPr>
              <a:t>2</a:t>
            </a:r>
            <a:r>
              <a:rPr lang="en-US" sz="1600">
                <a:solidFill>
                  <a:srgbClr val="000000"/>
                </a:solidFill>
              </a:rPr>
              <a:t> total slant columns </a:t>
            </a:r>
          </a:p>
        </p:txBody>
      </p:sp>
      <p:cxnSp>
        <p:nvCxnSpPr>
          <p:cNvPr id="17" name="Straight Arrow Connector 16">
            <a:extLst>
              <a:ext uri="{FF2B5EF4-FFF2-40B4-BE49-F238E27FC236}">
                <a16:creationId xmlns:a16="http://schemas.microsoft.com/office/drawing/2014/main" id="{F8B6BC1A-931F-6069-315E-B48047508F5E}"/>
              </a:ext>
            </a:extLst>
          </p:cNvPr>
          <p:cNvCxnSpPr>
            <a:cxnSpLocks/>
          </p:cNvCxnSpPr>
          <p:nvPr/>
        </p:nvCxnSpPr>
        <p:spPr>
          <a:xfrm flipH="1">
            <a:off x="9996616" y="4925166"/>
            <a:ext cx="514495" cy="286604"/>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EAB3A9-4242-8FDC-4B8C-C0D91726767B}"/>
              </a:ext>
            </a:extLst>
          </p:cNvPr>
          <p:cNvCxnSpPr/>
          <p:nvPr/>
        </p:nvCxnSpPr>
        <p:spPr>
          <a:xfrm>
            <a:off x="9474176" y="1867967"/>
            <a:ext cx="0" cy="416058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B88B19E-95F5-EF6D-8BCA-313CD590A786}"/>
              </a:ext>
            </a:extLst>
          </p:cNvPr>
          <p:cNvSpPr/>
          <p:nvPr/>
        </p:nvSpPr>
        <p:spPr>
          <a:xfrm>
            <a:off x="7333463" y="4015945"/>
            <a:ext cx="4704772" cy="2335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603A532-8AC9-9ABB-FC5C-4C88DBF873D1}"/>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10</a:t>
            </a:fld>
            <a:endParaRPr lang="en-US" dirty="0">
              <a:solidFill>
                <a:srgbClr val="1C75BC"/>
              </a:solidFill>
            </a:endParaRPr>
          </a:p>
        </p:txBody>
      </p:sp>
      <p:sp>
        <p:nvSpPr>
          <p:cNvPr id="6" name="Rectangle 5">
            <a:extLst>
              <a:ext uri="{FF2B5EF4-FFF2-40B4-BE49-F238E27FC236}">
                <a16:creationId xmlns:a16="http://schemas.microsoft.com/office/drawing/2014/main" id="{B6B6A3CE-37A7-ED89-DA90-5EF65E2DC6A1}"/>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5"/>
              </a:rPr>
              <a:t>https://gmao.gsfc.nasa.gov/weather_prediction/GEOS-C</a:t>
            </a:r>
            <a:r>
              <a:rPr lang="en-US" sz="1333">
                <a:solidFill>
                  <a:srgbClr val="1C75BC"/>
                </a:solidFill>
                <a:hlinkClick r:id="rId5"/>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355821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97780-DB7E-0D77-BA38-9139DF0FB9DD}"/>
              </a:ext>
            </a:extLst>
          </p:cNvPr>
          <p:cNvSpPr>
            <a:spLocks noGrp="1"/>
          </p:cNvSpPr>
          <p:nvPr>
            <p:ph type="title"/>
          </p:nvPr>
        </p:nvSpPr>
        <p:spPr>
          <a:xfrm>
            <a:off x="296792" y="187841"/>
            <a:ext cx="10041008" cy="1154878"/>
          </a:xfrm>
        </p:spPr>
        <p:txBody>
          <a:bodyPr/>
          <a:lstStyle/>
          <a:p>
            <a:r>
              <a:rPr lang="en-US" sz="2800">
                <a:latin typeface="Arial" charset="0"/>
                <a:ea typeface="Arial" charset="0"/>
                <a:cs typeface="Arial" charset="0"/>
              </a:rPr>
              <a:t>Ozone assimilation ➡️ Improved tropospheric ozone</a:t>
            </a:r>
            <a:endParaRPr lang="en-US"/>
          </a:p>
        </p:txBody>
      </p:sp>
      <p:pic>
        <p:nvPicPr>
          <p:cNvPr id="3" name="Picture 2">
            <a:extLst>
              <a:ext uri="{FF2B5EF4-FFF2-40B4-BE49-F238E27FC236}">
                <a16:creationId xmlns:a16="http://schemas.microsoft.com/office/drawing/2014/main" id="{EBB6B317-73C7-FB0A-D738-7B4CC9275C74}"/>
              </a:ext>
            </a:extLst>
          </p:cNvPr>
          <p:cNvPicPr>
            <a:picLocks noChangeAspect="1"/>
          </p:cNvPicPr>
          <p:nvPr/>
        </p:nvPicPr>
        <p:blipFill>
          <a:blip r:embed="rId2"/>
          <a:srcRect l="383" r="383"/>
          <a:stretch/>
        </p:blipFill>
        <p:spPr>
          <a:xfrm>
            <a:off x="754006" y="1033094"/>
            <a:ext cx="10711238" cy="4085846"/>
          </a:xfrm>
          <a:prstGeom prst="rect">
            <a:avLst/>
          </a:prstGeom>
        </p:spPr>
      </p:pic>
      <p:sp>
        <p:nvSpPr>
          <p:cNvPr id="4" name="TextBox 3">
            <a:extLst>
              <a:ext uri="{FF2B5EF4-FFF2-40B4-BE49-F238E27FC236}">
                <a16:creationId xmlns:a16="http://schemas.microsoft.com/office/drawing/2014/main" id="{09564914-9634-38AE-EBF7-014B3A95CB66}"/>
              </a:ext>
            </a:extLst>
          </p:cNvPr>
          <p:cNvSpPr txBox="1"/>
          <p:nvPr/>
        </p:nvSpPr>
        <p:spPr>
          <a:xfrm>
            <a:off x="675176" y="5126443"/>
            <a:ext cx="10991304" cy="1323439"/>
          </a:xfrm>
          <a:prstGeom prst="rect">
            <a:avLst/>
          </a:prstGeom>
          <a:noFill/>
        </p:spPr>
        <p:txBody>
          <a:bodyPr wrap="square">
            <a:spAutoFit/>
          </a:bodyPr>
          <a:lstStyle/>
          <a:p>
            <a:r>
              <a:rPr lang="en-US" sz="1600" b="0" i="0" dirty="0">
                <a:solidFill>
                  <a:srgbClr val="333333"/>
                </a:solidFill>
                <a:effectLst/>
              </a:rPr>
              <a:t>Ozone assimilation of MLS v4.2 profiles, Total Column Ozone from OMI, and 9.6-micron radiances drastically </a:t>
            </a:r>
            <a:r>
              <a:rPr lang="en-US" sz="1600" b="1" i="0" dirty="0">
                <a:solidFill>
                  <a:srgbClr val="333333"/>
                </a:solidFill>
                <a:effectLst/>
              </a:rPr>
              <a:t>improves the representation of ozone in the remote atmosphere </a:t>
            </a:r>
            <a:r>
              <a:rPr lang="en-US" sz="1600" b="0" i="0" dirty="0">
                <a:solidFill>
                  <a:srgbClr val="333333"/>
                </a:solidFill>
                <a:effectLst/>
              </a:rPr>
              <a:t>according to this comparison to ATom-4 measurements and a version of the GEOS-CF v2 system used in testing. </a:t>
            </a:r>
            <a:br>
              <a:rPr lang="en-US" sz="1600" b="0" i="0" dirty="0">
                <a:solidFill>
                  <a:srgbClr val="333333"/>
                </a:solidFill>
                <a:effectLst/>
              </a:rPr>
            </a:br>
            <a:endParaRPr lang="en-US" sz="1600" b="0" i="0" dirty="0">
              <a:solidFill>
                <a:srgbClr val="333333"/>
              </a:solidFill>
              <a:effectLst/>
            </a:endParaRPr>
          </a:p>
          <a:p>
            <a:r>
              <a:rPr lang="en-US" sz="1600" b="0" i="0" dirty="0">
                <a:solidFill>
                  <a:srgbClr val="333333"/>
                </a:solidFill>
                <a:effectLst/>
              </a:rPr>
              <a:t>Figure reproduced from Makoto M Kelp </a:t>
            </a:r>
            <a:r>
              <a:rPr lang="en-US" sz="1600" b="0" i="1" dirty="0">
                <a:solidFill>
                  <a:srgbClr val="333333"/>
                </a:solidFill>
                <a:effectLst/>
              </a:rPr>
              <a:t>et al</a:t>
            </a:r>
            <a:r>
              <a:rPr lang="en-US" sz="1600" b="0" i="0" dirty="0">
                <a:solidFill>
                  <a:srgbClr val="333333"/>
                </a:solidFill>
                <a:effectLst/>
              </a:rPr>
              <a:t> 2023 </a:t>
            </a:r>
            <a:r>
              <a:rPr lang="en-US" sz="1600" b="0" i="1" dirty="0">
                <a:solidFill>
                  <a:srgbClr val="333333"/>
                </a:solidFill>
                <a:effectLst/>
              </a:rPr>
              <a:t>Environ. Res. Lett.</a:t>
            </a:r>
            <a:r>
              <a:rPr lang="en-US" sz="1600" b="0" i="0" dirty="0">
                <a:solidFill>
                  <a:srgbClr val="333333"/>
                </a:solidFill>
                <a:effectLst/>
              </a:rPr>
              <a:t> </a:t>
            </a:r>
            <a:r>
              <a:rPr lang="en-US" sz="1600" b="1" i="0" dirty="0">
                <a:solidFill>
                  <a:srgbClr val="333333"/>
                </a:solidFill>
                <a:effectLst/>
              </a:rPr>
              <a:t>18</a:t>
            </a:r>
            <a:r>
              <a:rPr lang="en-US" sz="1600" b="0" i="0" dirty="0">
                <a:solidFill>
                  <a:srgbClr val="333333"/>
                </a:solidFill>
                <a:effectLst/>
              </a:rPr>
              <a:t> 094036 </a:t>
            </a:r>
            <a:r>
              <a:rPr lang="en-US" sz="1600" b="1" i="0" dirty="0">
                <a:solidFill>
                  <a:srgbClr val="333333"/>
                </a:solidFill>
                <a:effectLst/>
              </a:rPr>
              <a:t>DOI</a:t>
            </a:r>
            <a:r>
              <a:rPr lang="en-US" sz="1600" b="0" i="0" dirty="0">
                <a:solidFill>
                  <a:srgbClr val="333333"/>
                </a:solidFill>
                <a:effectLst/>
              </a:rPr>
              <a:t> 10.1088/1748-9326/acf0b7</a:t>
            </a:r>
            <a:endParaRPr lang="en-US" sz="1600" dirty="0"/>
          </a:p>
        </p:txBody>
      </p:sp>
      <p:sp>
        <p:nvSpPr>
          <p:cNvPr id="5" name="Rectangle 4">
            <a:extLst>
              <a:ext uri="{FF2B5EF4-FFF2-40B4-BE49-F238E27FC236}">
                <a16:creationId xmlns:a16="http://schemas.microsoft.com/office/drawing/2014/main" id="{6F65A473-9A09-D356-7701-7BD9F95F05C0}"/>
              </a:ext>
            </a:extLst>
          </p:cNvPr>
          <p:cNvSpPr/>
          <p:nvPr/>
        </p:nvSpPr>
        <p:spPr>
          <a:xfrm>
            <a:off x="2983576" y="1379913"/>
            <a:ext cx="1340069" cy="2885090"/>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E58BC4-D798-0F81-0A57-46D7BAF2314C}"/>
              </a:ext>
            </a:extLst>
          </p:cNvPr>
          <p:cNvSpPr/>
          <p:nvPr/>
        </p:nvSpPr>
        <p:spPr>
          <a:xfrm>
            <a:off x="6348260" y="1379913"/>
            <a:ext cx="1340069" cy="2885090"/>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2AD471-E9CF-1969-241F-7397D027BCED}"/>
              </a:ext>
            </a:extLst>
          </p:cNvPr>
          <p:cNvSpPr/>
          <p:nvPr/>
        </p:nvSpPr>
        <p:spPr>
          <a:xfrm>
            <a:off x="9505302" y="1379913"/>
            <a:ext cx="1275674" cy="2885090"/>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E34F21-68D4-1160-C91A-B485BDB20158}"/>
              </a:ext>
            </a:extLst>
          </p:cNvPr>
          <p:cNvSpPr/>
          <p:nvPr/>
        </p:nvSpPr>
        <p:spPr>
          <a:xfrm>
            <a:off x="1559423" y="1810837"/>
            <a:ext cx="1340069" cy="1041545"/>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5E42EB-B0B9-049F-F064-CAAB4EE2FFA6}"/>
              </a:ext>
            </a:extLst>
          </p:cNvPr>
          <p:cNvSpPr/>
          <p:nvPr/>
        </p:nvSpPr>
        <p:spPr>
          <a:xfrm>
            <a:off x="4924107" y="1810837"/>
            <a:ext cx="1340069" cy="1041545"/>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1617D0-9DD6-374F-5B82-4DDCA67B65AC}"/>
              </a:ext>
            </a:extLst>
          </p:cNvPr>
          <p:cNvSpPr/>
          <p:nvPr/>
        </p:nvSpPr>
        <p:spPr>
          <a:xfrm>
            <a:off x="8184215" y="1810837"/>
            <a:ext cx="1264298" cy="1041545"/>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3">
            <a:extLst>
              <a:ext uri="{FF2B5EF4-FFF2-40B4-BE49-F238E27FC236}">
                <a16:creationId xmlns:a16="http://schemas.microsoft.com/office/drawing/2014/main" id="{EE33A9C6-820D-4DB1-9A52-E61A83859E74}"/>
              </a:ext>
            </a:extLst>
          </p:cNvPr>
          <p:cNvSpPr txBox="1">
            <a:spLocks/>
          </p:cNvSpPr>
          <p:nvPr/>
        </p:nvSpPr>
        <p:spPr>
          <a:xfrm>
            <a:off x="11624733" y="6539696"/>
            <a:ext cx="567267" cy="2844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8D1E3-1DAE-664E-B350-75CA63E753F0}" type="slidenum">
              <a:rPr lang="en-US" sz="1000" smtClean="0">
                <a:solidFill>
                  <a:srgbClr val="1C75BC"/>
                </a:solidFill>
              </a:rPr>
              <a:pPr algn="r"/>
              <a:t>11</a:t>
            </a:fld>
            <a:endParaRPr lang="en-US" sz="1000" dirty="0">
              <a:solidFill>
                <a:srgbClr val="1C75BC"/>
              </a:solidFill>
            </a:endParaRPr>
          </a:p>
        </p:txBody>
      </p:sp>
      <p:sp>
        <p:nvSpPr>
          <p:cNvPr id="12" name="Rectangle 11">
            <a:extLst>
              <a:ext uri="{FF2B5EF4-FFF2-40B4-BE49-F238E27FC236}">
                <a16:creationId xmlns:a16="http://schemas.microsoft.com/office/drawing/2014/main" id="{1CEC090B-496B-0DA1-2BE5-70271975812C}"/>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3"/>
              </a:rPr>
              <a:t>https://gmao.gsfc.nasa.gov/weather_prediction/GEOS-C</a:t>
            </a:r>
            <a:r>
              <a:rPr lang="en-US" sz="1333">
                <a:solidFill>
                  <a:srgbClr val="1C75BC"/>
                </a:solidFill>
                <a:hlinkClick r:id="rId3"/>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
        <p:nvSpPr>
          <p:cNvPr id="13" name="Rectangle 12">
            <a:extLst>
              <a:ext uri="{FF2B5EF4-FFF2-40B4-BE49-F238E27FC236}">
                <a16:creationId xmlns:a16="http://schemas.microsoft.com/office/drawing/2014/main" id="{563704EE-5809-76B9-C818-5951B1795CBB}"/>
              </a:ext>
            </a:extLst>
          </p:cNvPr>
          <p:cNvSpPr/>
          <p:nvPr/>
        </p:nvSpPr>
        <p:spPr>
          <a:xfrm>
            <a:off x="1548047" y="2863995"/>
            <a:ext cx="1340069" cy="1401008"/>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4543F6-8EE9-1CF0-6EA3-C9751A7F241D}"/>
              </a:ext>
            </a:extLst>
          </p:cNvPr>
          <p:cNvSpPr/>
          <p:nvPr/>
        </p:nvSpPr>
        <p:spPr>
          <a:xfrm>
            <a:off x="4912731" y="2863995"/>
            <a:ext cx="1340069" cy="1401008"/>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7D14E8-1A55-2C64-FC8C-9BFDF6BF5FBF}"/>
              </a:ext>
            </a:extLst>
          </p:cNvPr>
          <p:cNvSpPr/>
          <p:nvPr/>
        </p:nvSpPr>
        <p:spPr>
          <a:xfrm>
            <a:off x="8172839" y="2863995"/>
            <a:ext cx="1264298" cy="1401008"/>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F640B5-EB92-E17F-2EF1-DF36859DB84D}"/>
              </a:ext>
            </a:extLst>
          </p:cNvPr>
          <p:cNvSpPr/>
          <p:nvPr/>
        </p:nvSpPr>
        <p:spPr>
          <a:xfrm>
            <a:off x="1568523" y="3985147"/>
            <a:ext cx="867260" cy="560323"/>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E83E87-1347-E028-0267-FBECE56404F9}"/>
              </a:ext>
            </a:extLst>
          </p:cNvPr>
          <p:cNvSpPr/>
          <p:nvPr/>
        </p:nvSpPr>
        <p:spPr>
          <a:xfrm>
            <a:off x="4933207" y="3985147"/>
            <a:ext cx="867260" cy="560323"/>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D3DB639-2E3F-96E8-A74B-64CC8C93847F}"/>
              </a:ext>
            </a:extLst>
          </p:cNvPr>
          <p:cNvSpPr/>
          <p:nvPr/>
        </p:nvSpPr>
        <p:spPr>
          <a:xfrm>
            <a:off x="8189300" y="3985147"/>
            <a:ext cx="818223" cy="560323"/>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15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3" grpId="0" animBg="1"/>
      <p:bldP spid="13" grpId="1" animBg="1"/>
      <p:bldP spid="14" grpId="0" animBg="1"/>
      <p:bldP spid="14" grpId="1" animBg="1"/>
      <p:bldP spid="15" grpId="0" animBg="1"/>
      <p:bldP spid="15" grpId="1"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CDF765-58DF-4AEB-F2A7-85BA9945E12B}"/>
              </a:ext>
            </a:extLst>
          </p:cNvPr>
          <p:cNvSpPr txBox="1"/>
          <p:nvPr/>
        </p:nvSpPr>
        <p:spPr>
          <a:xfrm>
            <a:off x="-104933" y="20471"/>
            <a:ext cx="8191098" cy="1067985"/>
          </a:xfrm>
          <a:prstGeom prst="rect">
            <a:avLst/>
          </a:prstGeom>
          <a:noFill/>
        </p:spPr>
        <p:txBody>
          <a:bodyPr wrap="square" lIns="82296" tIns="41148" rIns="82296" bIns="41148" rtlCol="0" anchor="t">
            <a:spAutoFit/>
          </a:bodyPr>
          <a:lstStyle/>
          <a:p>
            <a:pPr algn="ctr" defTabSz="822960">
              <a:defRPr/>
            </a:pPr>
            <a:r>
              <a:rPr lang="en-US" sz="3200" b="1" dirty="0">
                <a:solidFill>
                  <a:srgbClr val="90B737"/>
                </a:solidFill>
                <a:latin typeface="Arial"/>
                <a:cs typeface="Calibri"/>
              </a:rPr>
              <a:t>GEOS-CF v2 updates (including DA) positively impact O</a:t>
            </a:r>
            <a:r>
              <a:rPr lang="en-US" sz="3200" b="1" baseline="-25000" dirty="0">
                <a:solidFill>
                  <a:srgbClr val="90B737"/>
                </a:solidFill>
                <a:latin typeface="Arial"/>
                <a:cs typeface="Calibri"/>
              </a:rPr>
              <a:t>3</a:t>
            </a:r>
            <a:r>
              <a:rPr lang="en-US" sz="3200" b="1" dirty="0">
                <a:solidFill>
                  <a:srgbClr val="90B737"/>
                </a:solidFill>
                <a:latin typeface="Arial"/>
                <a:cs typeface="Calibri"/>
              </a:rPr>
              <a:t> and PM</a:t>
            </a:r>
            <a:r>
              <a:rPr lang="en-US" sz="3200" b="1" baseline="-25000" dirty="0">
                <a:solidFill>
                  <a:srgbClr val="90B737"/>
                </a:solidFill>
                <a:latin typeface="Arial"/>
                <a:cs typeface="Calibri"/>
              </a:rPr>
              <a:t>2.5</a:t>
            </a:r>
          </a:p>
        </p:txBody>
      </p:sp>
      <p:pic>
        <p:nvPicPr>
          <p:cNvPr id="3" name="Picture 2" descr="A graph of different types of pressure&#10;&#10;Description automatically generated">
            <a:extLst>
              <a:ext uri="{FF2B5EF4-FFF2-40B4-BE49-F238E27FC236}">
                <a16:creationId xmlns:a16="http://schemas.microsoft.com/office/drawing/2014/main" id="{9B2D2A1E-8C56-41F8-5234-B5AB26C233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00" t="4113" r="6596" b="2906"/>
          <a:stretch/>
        </p:blipFill>
        <p:spPr>
          <a:xfrm>
            <a:off x="626550" y="1110153"/>
            <a:ext cx="4377935" cy="4580729"/>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AEE534BA-C41E-76DC-437C-2DFEF0F82C19}"/>
              </a:ext>
            </a:extLst>
          </p:cNvPr>
          <p:cNvPicPr>
            <a:picLocks noChangeAspect="1"/>
          </p:cNvPicPr>
          <p:nvPr/>
        </p:nvPicPr>
        <p:blipFill rotWithShape="1">
          <a:blip r:embed="rId4"/>
          <a:srcRect l="11273" t="14226" r="9688" b="13655"/>
          <a:stretch/>
        </p:blipFill>
        <p:spPr>
          <a:xfrm>
            <a:off x="5592667" y="4004715"/>
            <a:ext cx="6624047" cy="1343144"/>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B8A790F6-19A1-2DA9-1F81-B9210044063F}"/>
              </a:ext>
            </a:extLst>
          </p:cNvPr>
          <p:cNvPicPr>
            <a:picLocks noChangeAspect="1"/>
          </p:cNvPicPr>
          <p:nvPr/>
        </p:nvPicPr>
        <p:blipFill rotWithShape="1">
          <a:blip r:embed="rId5"/>
          <a:srcRect l="10959" t="13072" r="10147" b="13973"/>
          <a:stretch/>
        </p:blipFill>
        <p:spPr>
          <a:xfrm>
            <a:off x="5526731" y="1521831"/>
            <a:ext cx="6665269" cy="1369649"/>
          </a:xfrm>
          <a:prstGeom prst="rect">
            <a:avLst/>
          </a:prstGeom>
        </p:spPr>
      </p:pic>
      <p:sp>
        <p:nvSpPr>
          <p:cNvPr id="2" name="Rectangle 1">
            <a:extLst>
              <a:ext uri="{FF2B5EF4-FFF2-40B4-BE49-F238E27FC236}">
                <a16:creationId xmlns:a16="http://schemas.microsoft.com/office/drawing/2014/main" id="{858F406A-0C17-C2CB-FF42-ACCD9F1C7326}"/>
              </a:ext>
            </a:extLst>
          </p:cNvPr>
          <p:cNvSpPr/>
          <p:nvPr/>
        </p:nvSpPr>
        <p:spPr>
          <a:xfrm>
            <a:off x="6246092" y="1510141"/>
            <a:ext cx="1340069" cy="1453655"/>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EB1A36-9A08-54E6-3A38-BCD74546BD2D}"/>
              </a:ext>
            </a:extLst>
          </p:cNvPr>
          <p:cNvSpPr/>
          <p:nvPr/>
        </p:nvSpPr>
        <p:spPr>
          <a:xfrm>
            <a:off x="8144833" y="1510140"/>
            <a:ext cx="1340069" cy="1453655"/>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04F8BB-9C02-2EFC-6FE0-AD03458D5759}"/>
              </a:ext>
            </a:extLst>
          </p:cNvPr>
          <p:cNvSpPr/>
          <p:nvPr/>
        </p:nvSpPr>
        <p:spPr>
          <a:xfrm>
            <a:off x="10172007" y="1510139"/>
            <a:ext cx="1216753" cy="1453655"/>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51F706-6E7D-73B5-F655-9955D3B1EAF0}"/>
              </a:ext>
            </a:extLst>
          </p:cNvPr>
          <p:cNvSpPr/>
          <p:nvPr/>
        </p:nvSpPr>
        <p:spPr>
          <a:xfrm rot="16200000">
            <a:off x="1346096" y="1121623"/>
            <a:ext cx="1907169" cy="2721133"/>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F14E96-8815-8B76-F3EB-4E057D9AC8F7}"/>
              </a:ext>
            </a:extLst>
          </p:cNvPr>
          <p:cNvSpPr/>
          <p:nvPr/>
        </p:nvSpPr>
        <p:spPr>
          <a:xfrm>
            <a:off x="8189330" y="3894206"/>
            <a:ext cx="1340069" cy="1641620"/>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BD1094-6605-5D37-DE56-458845A334B1}"/>
              </a:ext>
            </a:extLst>
          </p:cNvPr>
          <p:cNvSpPr/>
          <p:nvPr/>
        </p:nvSpPr>
        <p:spPr>
          <a:xfrm>
            <a:off x="10172007" y="3894206"/>
            <a:ext cx="1340069" cy="1641620"/>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794D7E-B6E7-8379-94BB-1DC26028C1DD}"/>
              </a:ext>
            </a:extLst>
          </p:cNvPr>
          <p:cNvSpPr/>
          <p:nvPr/>
        </p:nvSpPr>
        <p:spPr>
          <a:xfrm rot="16200000">
            <a:off x="2844644" y="3136081"/>
            <a:ext cx="2017764" cy="2721134"/>
          </a:xfrm>
          <a:prstGeom prst="rect">
            <a:avLst/>
          </a:prstGeom>
          <a:noFill/>
          <a:ln w="7302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D298087-B216-2118-775E-13F0DAC2514C}"/>
              </a:ext>
            </a:extLst>
          </p:cNvPr>
          <p:cNvSpPr txBox="1"/>
          <p:nvPr/>
        </p:nvSpPr>
        <p:spPr>
          <a:xfrm>
            <a:off x="2856625" y="1125716"/>
            <a:ext cx="11308750" cy="369332"/>
          </a:xfrm>
          <a:prstGeom prst="rect">
            <a:avLst/>
          </a:prstGeom>
          <a:noFill/>
        </p:spPr>
        <p:txBody>
          <a:bodyPr wrap="square" rtlCol="0">
            <a:spAutoFit/>
          </a:bodyPr>
          <a:lstStyle/>
          <a:p>
            <a:pPr algn="ctr"/>
            <a:r>
              <a:rPr lang="en-US">
                <a:solidFill>
                  <a:srgbClr val="000000"/>
                </a:solidFill>
                <a:latin typeface="Arial" charset="0"/>
                <a:ea typeface="Arial" charset="0"/>
                <a:cs typeface="Arial" charset="0"/>
              </a:rPr>
              <a:t>New Meteorology ➡️ Improved summertime (JJA) surface O</a:t>
            </a:r>
            <a:r>
              <a:rPr lang="en-US" baseline="-25000">
                <a:solidFill>
                  <a:srgbClr val="000000"/>
                </a:solidFill>
                <a:latin typeface="Arial" charset="0"/>
                <a:ea typeface="Arial" charset="0"/>
                <a:cs typeface="Arial" charset="0"/>
              </a:rPr>
              <a:t>3 </a:t>
            </a:r>
          </a:p>
        </p:txBody>
      </p:sp>
      <p:sp>
        <p:nvSpPr>
          <p:cNvPr id="18" name="TextBox 17">
            <a:extLst>
              <a:ext uri="{FF2B5EF4-FFF2-40B4-BE49-F238E27FC236}">
                <a16:creationId xmlns:a16="http://schemas.microsoft.com/office/drawing/2014/main" id="{0FBFB817-86CA-F821-F8C5-2DD96CDF2A4E}"/>
              </a:ext>
            </a:extLst>
          </p:cNvPr>
          <p:cNvSpPr txBox="1"/>
          <p:nvPr/>
        </p:nvSpPr>
        <p:spPr>
          <a:xfrm>
            <a:off x="3028411" y="3367318"/>
            <a:ext cx="11419122" cy="646331"/>
          </a:xfrm>
          <a:prstGeom prst="rect">
            <a:avLst/>
          </a:prstGeom>
          <a:noFill/>
        </p:spPr>
        <p:txBody>
          <a:bodyPr wrap="square" rtlCol="0">
            <a:spAutoFit/>
          </a:bodyPr>
          <a:lstStyle/>
          <a:p>
            <a:pPr algn="ctr"/>
            <a:r>
              <a:rPr lang="en-US" dirty="0">
                <a:solidFill>
                  <a:srgbClr val="000000"/>
                </a:solidFill>
                <a:latin typeface="Arial" charset="0"/>
                <a:ea typeface="Arial" charset="0"/>
                <a:cs typeface="Arial" charset="0"/>
              </a:rPr>
              <a:t>GEOS-CF v1 uses HTAP v2.2 which is now &gt;10 years behind </a:t>
            </a:r>
          </a:p>
          <a:p>
            <a:pPr algn="ctr"/>
            <a:r>
              <a:rPr lang="en-US" dirty="0">
                <a:solidFill>
                  <a:srgbClr val="000000"/>
                </a:solidFill>
                <a:latin typeface="Arial" charset="0"/>
                <a:ea typeface="Arial" charset="0"/>
                <a:cs typeface="Arial" charset="0"/>
              </a:rPr>
              <a:t>Using latest CEDS with current estimates ➡️ Improved annual PM</a:t>
            </a:r>
            <a:r>
              <a:rPr lang="en-US" baseline="-25000" dirty="0">
                <a:solidFill>
                  <a:srgbClr val="000000"/>
                </a:solidFill>
                <a:latin typeface="Arial" charset="0"/>
                <a:ea typeface="Arial" charset="0"/>
                <a:cs typeface="Arial" charset="0"/>
              </a:rPr>
              <a:t>2.5</a:t>
            </a:r>
          </a:p>
        </p:txBody>
      </p:sp>
      <p:sp>
        <p:nvSpPr>
          <p:cNvPr id="19" name="TextBox 18">
            <a:extLst>
              <a:ext uri="{FF2B5EF4-FFF2-40B4-BE49-F238E27FC236}">
                <a16:creationId xmlns:a16="http://schemas.microsoft.com/office/drawing/2014/main" id="{6F6D0ED5-CE74-1FDF-E756-3BAFBCF9EBB4}"/>
              </a:ext>
            </a:extLst>
          </p:cNvPr>
          <p:cNvSpPr txBox="1"/>
          <p:nvPr/>
        </p:nvSpPr>
        <p:spPr>
          <a:xfrm>
            <a:off x="-2454177" y="5819761"/>
            <a:ext cx="10965177" cy="369332"/>
          </a:xfrm>
          <a:prstGeom prst="rect">
            <a:avLst/>
          </a:prstGeom>
          <a:noFill/>
        </p:spPr>
        <p:txBody>
          <a:bodyPr wrap="square" rtlCol="0">
            <a:spAutoFit/>
          </a:bodyPr>
          <a:lstStyle/>
          <a:p>
            <a:pPr algn="ctr"/>
            <a:r>
              <a:rPr lang="en-US">
                <a:solidFill>
                  <a:srgbClr val="000000"/>
                </a:solidFill>
                <a:latin typeface="Arial" charset="0"/>
                <a:ea typeface="Arial" charset="0"/>
                <a:cs typeface="Arial" charset="0"/>
              </a:rPr>
              <a:t>Ozone assimilation ➡️ Improved tropospheric ozone</a:t>
            </a:r>
            <a:endParaRPr lang="en-US" baseline="-25000">
              <a:solidFill>
                <a:srgbClr val="000000"/>
              </a:solidFill>
              <a:latin typeface="Arial" charset="0"/>
              <a:ea typeface="Arial" charset="0"/>
              <a:cs typeface="Arial" charset="0"/>
            </a:endParaRPr>
          </a:p>
        </p:txBody>
      </p:sp>
      <p:sp>
        <p:nvSpPr>
          <p:cNvPr id="12" name="Slide Number Placeholder 3">
            <a:extLst>
              <a:ext uri="{FF2B5EF4-FFF2-40B4-BE49-F238E27FC236}">
                <a16:creationId xmlns:a16="http://schemas.microsoft.com/office/drawing/2014/main" id="{C34EB6B0-56EE-3589-DD06-53AF61BDDBB7}"/>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12</a:t>
            </a:fld>
            <a:endParaRPr lang="en-US" dirty="0">
              <a:solidFill>
                <a:srgbClr val="1C75BC"/>
              </a:solidFill>
            </a:endParaRPr>
          </a:p>
        </p:txBody>
      </p:sp>
      <p:sp>
        <p:nvSpPr>
          <p:cNvPr id="13" name="Rectangle 12">
            <a:extLst>
              <a:ext uri="{FF2B5EF4-FFF2-40B4-BE49-F238E27FC236}">
                <a16:creationId xmlns:a16="http://schemas.microsoft.com/office/drawing/2014/main" id="{ADCBF1CF-A26E-00D4-8603-2CB129EF253C}"/>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6"/>
              </a:rPr>
              <a:t>https://gmao.gsfc.nasa.gov/weather_prediction/GEOS-C</a:t>
            </a:r>
            <a:r>
              <a:rPr lang="en-US" sz="1333">
                <a:solidFill>
                  <a:srgbClr val="1C75BC"/>
                </a:solidFill>
                <a:hlinkClick r:id="rId6"/>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336698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8" grpId="0" animBg="1"/>
      <p:bldP spid="8" grpId="1" animBg="1"/>
      <p:bldP spid="9" grpId="0" animBg="1"/>
      <p:bldP spid="9" grpId="1" animBg="1"/>
      <p:bldP spid="10" grpId="0" animBg="1"/>
      <p:bldP spid="11" grpId="0"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46A47DA-9A3B-5D42-9719-7533C74E68C4}"/>
              </a:ext>
            </a:extLst>
          </p:cNvPr>
          <p:cNvSpPr/>
          <p:nvPr/>
        </p:nvSpPr>
        <p:spPr>
          <a:xfrm>
            <a:off x="4090214" y="1380816"/>
            <a:ext cx="4011555" cy="2515841"/>
          </a:xfrm>
          <a:prstGeom prst="ellipse">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GEOS CR </a:t>
            </a:r>
            <a:r>
              <a:rPr lang="en-US" sz="3600"/>
              <a:t>development</a:t>
            </a:r>
          </a:p>
        </p:txBody>
      </p:sp>
      <p:sp>
        <p:nvSpPr>
          <p:cNvPr id="6" name="Rectangle 5">
            <a:extLst>
              <a:ext uri="{FF2B5EF4-FFF2-40B4-BE49-F238E27FC236}">
                <a16:creationId xmlns:a16="http://schemas.microsoft.com/office/drawing/2014/main" id="{6C122C07-8E84-8B4E-A734-B72F1287E7CB}"/>
              </a:ext>
            </a:extLst>
          </p:cNvPr>
          <p:cNvSpPr/>
          <p:nvPr/>
        </p:nvSpPr>
        <p:spPr>
          <a:xfrm>
            <a:off x="44824" y="1930599"/>
            <a:ext cx="2944175" cy="1467465"/>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MERRA-2 Stratospheric Composition Reanalysis with Aura MLS </a:t>
            </a:r>
          </a:p>
          <a:p>
            <a:pPr algn="ctr"/>
            <a:r>
              <a:rPr lang="en-US" sz="2000"/>
              <a:t>(M2-SCREAM</a:t>
            </a:r>
            <a:r>
              <a:rPr lang="en-US" sz="2800"/>
              <a:t>)</a:t>
            </a:r>
          </a:p>
        </p:txBody>
      </p:sp>
      <p:sp>
        <p:nvSpPr>
          <p:cNvPr id="7" name="Rectangle 6">
            <a:extLst>
              <a:ext uri="{FF2B5EF4-FFF2-40B4-BE49-F238E27FC236}">
                <a16:creationId xmlns:a16="http://schemas.microsoft.com/office/drawing/2014/main" id="{59A43631-3ECC-1740-9B51-C1558939B99F}"/>
              </a:ext>
            </a:extLst>
          </p:cNvPr>
          <p:cNvSpPr/>
          <p:nvPr/>
        </p:nvSpPr>
        <p:spPr>
          <a:xfrm>
            <a:off x="9188824" y="1930599"/>
            <a:ext cx="2944175" cy="1467465"/>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Greenhouse Gas data assimilation (GEOS-GHG)</a:t>
            </a:r>
          </a:p>
        </p:txBody>
      </p:sp>
      <p:sp>
        <p:nvSpPr>
          <p:cNvPr id="8" name="Rectangle 7">
            <a:extLst>
              <a:ext uri="{FF2B5EF4-FFF2-40B4-BE49-F238E27FC236}">
                <a16:creationId xmlns:a16="http://schemas.microsoft.com/office/drawing/2014/main" id="{6C19E434-5608-2A4F-A2A3-19C3B4608F71}"/>
              </a:ext>
            </a:extLst>
          </p:cNvPr>
          <p:cNvSpPr/>
          <p:nvPr/>
        </p:nvSpPr>
        <p:spPr>
          <a:xfrm>
            <a:off x="4090219" y="4969746"/>
            <a:ext cx="4011555" cy="1259747"/>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Air quality / tropospheric chemistry modeling and assimilation</a:t>
            </a:r>
          </a:p>
        </p:txBody>
      </p:sp>
      <p:sp>
        <p:nvSpPr>
          <p:cNvPr id="15" name="Notched Right Arrow 14">
            <a:extLst>
              <a:ext uri="{FF2B5EF4-FFF2-40B4-BE49-F238E27FC236}">
                <a16:creationId xmlns:a16="http://schemas.microsoft.com/office/drawing/2014/main" id="{AC045704-2E02-9D4B-BDD4-25D23902DE3D}"/>
              </a:ext>
            </a:extLst>
          </p:cNvPr>
          <p:cNvSpPr/>
          <p:nvPr/>
        </p:nvSpPr>
        <p:spPr>
          <a:xfrm>
            <a:off x="2997962" y="2232351"/>
            <a:ext cx="1083289" cy="759936"/>
          </a:xfrm>
          <a:prstGeom prst="notchedRightArrow">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a:extLst>
              <a:ext uri="{FF2B5EF4-FFF2-40B4-BE49-F238E27FC236}">
                <a16:creationId xmlns:a16="http://schemas.microsoft.com/office/drawing/2014/main" id="{A30FF33E-C20F-5541-AF4E-E83486BAF065}"/>
              </a:ext>
            </a:extLst>
          </p:cNvPr>
          <p:cNvSpPr/>
          <p:nvPr/>
        </p:nvSpPr>
        <p:spPr>
          <a:xfrm rot="10800000">
            <a:off x="8101777" y="2284364"/>
            <a:ext cx="1078084" cy="759936"/>
          </a:xfrm>
          <a:prstGeom prst="notchedRightArrow">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a:extLst>
              <a:ext uri="{FF2B5EF4-FFF2-40B4-BE49-F238E27FC236}">
                <a16:creationId xmlns:a16="http://schemas.microsoft.com/office/drawing/2014/main" id="{1537D817-4220-754D-A671-9ABD7A72D817}"/>
              </a:ext>
            </a:extLst>
          </p:cNvPr>
          <p:cNvSpPr/>
          <p:nvPr/>
        </p:nvSpPr>
        <p:spPr>
          <a:xfrm rot="16200000">
            <a:off x="5599080" y="4040025"/>
            <a:ext cx="993834" cy="759936"/>
          </a:xfrm>
          <a:prstGeom prst="notchedRightArrow">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3C3E64DE-F080-CC4C-901E-AC68CD596607}"/>
              </a:ext>
            </a:extLst>
          </p:cNvPr>
          <p:cNvSpPr>
            <a:spLocks noGrp="1"/>
          </p:cNvSpPr>
          <p:nvPr>
            <p:ph type="title"/>
          </p:nvPr>
        </p:nvSpPr>
        <p:spPr>
          <a:xfrm>
            <a:off x="3216079" y="755430"/>
            <a:ext cx="5759824" cy="715626"/>
          </a:xfrm>
        </p:spPr>
        <p:txBody>
          <a:bodyPr>
            <a:normAutofit/>
          </a:bodyPr>
          <a:lstStyle/>
          <a:p>
            <a:r>
              <a:rPr lang="en-US" sz="2400" b="0">
                <a:solidFill>
                  <a:srgbClr val="000000"/>
                </a:solidFill>
              </a:rPr>
              <a:t>Lines of development and legacy systems</a:t>
            </a:r>
          </a:p>
        </p:txBody>
      </p:sp>
      <p:sp>
        <p:nvSpPr>
          <p:cNvPr id="10" name="TextBox 9">
            <a:extLst>
              <a:ext uri="{FF2B5EF4-FFF2-40B4-BE49-F238E27FC236}">
                <a16:creationId xmlns:a16="http://schemas.microsoft.com/office/drawing/2014/main" id="{0DA9EB16-DE08-29A2-D66A-A96BD2B94D98}"/>
              </a:ext>
            </a:extLst>
          </p:cNvPr>
          <p:cNvSpPr txBox="1"/>
          <p:nvPr/>
        </p:nvSpPr>
        <p:spPr>
          <a:xfrm>
            <a:off x="5991" y="3379695"/>
            <a:ext cx="2991971" cy="1477328"/>
          </a:xfrm>
          <a:prstGeom prst="rect">
            <a:avLst/>
          </a:prstGeom>
          <a:noFill/>
        </p:spPr>
        <p:txBody>
          <a:bodyPr wrap="square">
            <a:spAutoFit/>
          </a:bodyPr>
          <a:lstStyle/>
          <a:p>
            <a:pPr algn="l"/>
            <a:r>
              <a:rPr lang="en-US">
                <a:solidFill>
                  <a:srgbClr val="1C75BC"/>
                </a:solidFill>
              </a:rPr>
              <a:t>M2-SCREAM pathfinder for composition reanalysis with coupled chemistry model and multi-constituent data assimilation</a:t>
            </a:r>
          </a:p>
        </p:txBody>
      </p:sp>
      <p:sp>
        <p:nvSpPr>
          <p:cNvPr id="12" name="TextBox 11">
            <a:extLst>
              <a:ext uri="{FF2B5EF4-FFF2-40B4-BE49-F238E27FC236}">
                <a16:creationId xmlns:a16="http://schemas.microsoft.com/office/drawing/2014/main" id="{E7CFEEEE-FD73-29BD-7F73-DB76C9965B42}"/>
              </a:ext>
            </a:extLst>
          </p:cNvPr>
          <p:cNvSpPr txBox="1"/>
          <p:nvPr/>
        </p:nvSpPr>
        <p:spPr>
          <a:xfrm>
            <a:off x="44824" y="4999454"/>
            <a:ext cx="4036427" cy="1200329"/>
          </a:xfrm>
          <a:prstGeom prst="rect">
            <a:avLst/>
          </a:prstGeom>
          <a:noFill/>
        </p:spPr>
        <p:txBody>
          <a:bodyPr wrap="square">
            <a:spAutoFit/>
          </a:bodyPr>
          <a:lstStyle/>
          <a:p>
            <a:pPr algn="r"/>
            <a:r>
              <a:rPr lang="en-US">
                <a:solidFill>
                  <a:srgbClr val="1C75BC"/>
                </a:solidFill>
              </a:rPr>
              <a:t>GEOS-CF v2 near-real time system with multi-constituent data assimilation of (mainly) tropospheric constituents</a:t>
            </a:r>
          </a:p>
        </p:txBody>
      </p:sp>
      <p:sp>
        <p:nvSpPr>
          <p:cNvPr id="13" name="Title 1">
            <a:extLst>
              <a:ext uri="{FF2B5EF4-FFF2-40B4-BE49-F238E27FC236}">
                <a16:creationId xmlns:a16="http://schemas.microsoft.com/office/drawing/2014/main" id="{457E5DF1-1D1D-59A0-8F1D-225DE0203845}"/>
              </a:ext>
            </a:extLst>
          </p:cNvPr>
          <p:cNvSpPr txBox="1">
            <a:spLocks/>
          </p:cNvSpPr>
          <p:nvPr/>
        </p:nvSpPr>
        <p:spPr>
          <a:xfrm>
            <a:off x="323686" y="-7900"/>
            <a:ext cx="9204790" cy="115487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rgbClr val="90B737"/>
                </a:solidFill>
                <a:latin typeface="+mj-lt"/>
                <a:ea typeface="+mj-ea"/>
                <a:cs typeface="+mj-cs"/>
              </a:defRPr>
            </a:lvl1pPr>
          </a:lstStyle>
          <a:p>
            <a:r>
              <a:rPr lang="en-US"/>
              <a:t>GEOS Composition Reanalysis for the 21</a:t>
            </a:r>
            <a:r>
              <a:rPr lang="en-US" baseline="30000"/>
              <a:t>st</a:t>
            </a:r>
            <a:r>
              <a:rPr lang="en-US"/>
              <a:t> Century</a:t>
            </a:r>
          </a:p>
        </p:txBody>
      </p:sp>
      <p:sp>
        <p:nvSpPr>
          <p:cNvPr id="20" name="TextBox 19">
            <a:extLst>
              <a:ext uri="{FF2B5EF4-FFF2-40B4-BE49-F238E27FC236}">
                <a16:creationId xmlns:a16="http://schemas.microsoft.com/office/drawing/2014/main" id="{64C5B875-DEA7-440D-BAE7-2BC3B97C2FD4}"/>
              </a:ext>
            </a:extLst>
          </p:cNvPr>
          <p:cNvSpPr txBox="1"/>
          <p:nvPr/>
        </p:nvSpPr>
        <p:spPr>
          <a:xfrm>
            <a:off x="9179861" y="3459937"/>
            <a:ext cx="3006148" cy="923330"/>
          </a:xfrm>
          <a:prstGeom prst="rect">
            <a:avLst/>
          </a:prstGeom>
          <a:noFill/>
        </p:spPr>
        <p:txBody>
          <a:bodyPr wrap="square" rtlCol="0">
            <a:spAutoFit/>
          </a:bodyPr>
          <a:lstStyle/>
          <a:p>
            <a:r>
              <a:rPr lang="en-US">
                <a:solidFill>
                  <a:srgbClr val="1C75BC"/>
                </a:solidFill>
              </a:rPr>
              <a:t>Assimilation of chemically reactive carbon species: CO</a:t>
            </a:r>
            <a:r>
              <a:rPr lang="en-US" baseline="-25000">
                <a:solidFill>
                  <a:srgbClr val="1C75BC"/>
                </a:solidFill>
              </a:rPr>
              <a:t>2</a:t>
            </a:r>
            <a:r>
              <a:rPr lang="en-US">
                <a:solidFill>
                  <a:srgbClr val="1C75BC"/>
                </a:solidFill>
              </a:rPr>
              <a:t> and CH</a:t>
            </a:r>
            <a:r>
              <a:rPr lang="en-US" baseline="-25000">
                <a:solidFill>
                  <a:srgbClr val="1C75BC"/>
                </a:solidFill>
              </a:rPr>
              <a:t>4</a:t>
            </a:r>
            <a:r>
              <a:rPr lang="en-US">
                <a:solidFill>
                  <a:srgbClr val="1C75BC"/>
                </a:solidFill>
              </a:rPr>
              <a:t> </a:t>
            </a:r>
          </a:p>
        </p:txBody>
      </p:sp>
      <p:sp>
        <p:nvSpPr>
          <p:cNvPr id="2" name="Slide Number Placeholder 3">
            <a:extLst>
              <a:ext uri="{FF2B5EF4-FFF2-40B4-BE49-F238E27FC236}">
                <a16:creationId xmlns:a16="http://schemas.microsoft.com/office/drawing/2014/main" id="{351894FA-6F58-4E49-2BC1-8EA8E78CFE64}"/>
              </a:ext>
            </a:extLst>
          </p:cNvPr>
          <p:cNvSpPr txBox="1">
            <a:spLocks/>
          </p:cNvSpPr>
          <p:nvPr/>
        </p:nvSpPr>
        <p:spPr>
          <a:xfrm>
            <a:off x="11624733" y="6528122"/>
            <a:ext cx="567267" cy="2960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8D1E3-1DAE-664E-B350-75CA63E753F0}" type="slidenum">
              <a:rPr lang="en-US" sz="1000" smtClean="0">
                <a:solidFill>
                  <a:srgbClr val="1C75BC"/>
                </a:solidFill>
              </a:rPr>
              <a:pPr algn="r"/>
              <a:t>13</a:t>
            </a:fld>
            <a:endParaRPr lang="en-US" sz="1000" dirty="0">
              <a:solidFill>
                <a:srgbClr val="1C75BC"/>
              </a:solidFill>
            </a:endParaRPr>
          </a:p>
        </p:txBody>
      </p:sp>
      <p:sp>
        <p:nvSpPr>
          <p:cNvPr id="4" name="Rectangle 3">
            <a:extLst>
              <a:ext uri="{FF2B5EF4-FFF2-40B4-BE49-F238E27FC236}">
                <a16:creationId xmlns:a16="http://schemas.microsoft.com/office/drawing/2014/main" id="{515C5A59-2A25-9784-F293-7CD5F2D2431E}"/>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2"/>
              </a:rPr>
              <a:t>https://gmao.gsfc.nasa.gov/weather_prediction/GEOS-C</a:t>
            </a:r>
            <a:r>
              <a:rPr lang="en-US" sz="1333">
                <a:solidFill>
                  <a:srgbClr val="1C75BC"/>
                </a:solidFill>
                <a:hlinkClick r:id="rId2"/>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235234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P spid="10"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0B0D5-33AD-C24A-8095-D2D369D297D7}"/>
              </a:ext>
            </a:extLst>
          </p:cNvPr>
          <p:cNvSpPr>
            <a:spLocks noGrp="1"/>
          </p:cNvSpPr>
          <p:nvPr>
            <p:ph type="title"/>
          </p:nvPr>
        </p:nvSpPr>
        <p:spPr>
          <a:xfrm>
            <a:off x="27296" y="632586"/>
            <a:ext cx="12499105" cy="1154878"/>
          </a:xfrm>
        </p:spPr>
        <p:txBody>
          <a:bodyPr/>
          <a:lstStyle/>
          <a:p>
            <a:r>
              <a:rPr lang="en-US" sz="4000" dirty="0"/>
              <a:t>GEOS Composition Reanalysis of the 21</a:t>
            </a:r>
            <a:r>
              <a:rPr lang="en-US" sz="4000" baseline="30000" dirty="0"/>
              <a:t>st</a:t>
            </a:r>
            <a:r>
              <a:rPr lang="en-US" sz="4000" dirty="0"/>
              <a:t> Century  System Design</a:t>
            </a:r>
          </a:p>
        </p:txBody>
      </p:sp>
      <p:sp>
        <p:nvSpPr>
          <p:cNvPr id="4" name="TextBox 3">
            <a:extLst>
              <a:ext uri="{FF2B5EF4-FFF2-40B4-BE49-F238E27FC236}">
                <a16:creationId xmlns:a16="http://schemas.microsoft.com/office/drawing/2014/main" id="{263635F5-28F4-B448-B46F-A59201A023DD}"/>
              </a:ext>
            </a:extLst>
          </p:cNvPr>
          <p:cNvSpPr txBox="1"/>
          <p:nvPr/>
        </p:nvSpPr>
        <p:spPr>
          <a:xfrm>
            <a:off x="444843" y="2090172"/>
            <a:ext cx="11498386" cy="2677656"/>
          </a:xfrm>
          <a:prstGeom prst="rect">
            <a:avLst/>
          </a:prstGeom>
          <a:noFill/>
        </p:spPr>
        <p:txBody>
          <a:bodyPr wrap="square" rtlCol="0">
            <a:spAutoFit/>
          </a:bodyPr>
          <a:lstStyle/>
          <a:p>
            <a:pPr marL="457200" indent="-457200">
              <a:buFont typeface="Arial" panose="020B0604020202020204" pitchFamily="34" charset="0"/>
              <a:buChar char="•"/>
            </a:pPr>
            <a:r>
              <a:rPr lang="en-US" sz="2400">
                <a:solidFill>
                  <a:srgbClr val="000000"/>
                </a:solidFill>
              </a:rPr>
              <a:t>Assimilation of selected gases important for stratospheric and tropospheric chemistry,</a:t>
            </a:r>
            <a:r>
              <a:rPr lang="en-US" sz="2400" b="1">
                <a:solidFill>
                  <a:srgbClr val="000000"/>
                </a:solidFill>
              </a:rPr>
              <a:t> </a:t>
            </a:r>
            <a:r>
              <a:rPr lang="en-US" sz="2400">
                <a:solidFill>
                  <a:srgbClr val="000000"/>
                </a:solidFill>
              </a:rPr>
              <a:t>with </a:t>
            </a:r>
            <a:r>
              <a:rPr lang="en-US" sz="2400" b="1" err="1">
                <a:solidFill>
                  <a:srgbClr val="000000"/>
                </a:solidFill>
              </a:rPr>
              <a:t>CoDAS</a:t>
            </a:r>
            <a:endParaRPr lang="en-US" sz="2400">
              <a:solidFill>
                <a:srgbClr val="000000"/>
              </a:solidFill>
            </a:endParaRPr>
          </a:p>
          <a:p>
            <a:pPr marL="457200" indent="-457200">
              <a:buFont typeface="Arial" panose="020B0604020202020204" pitchFamily="34" charset="0"/>
              <a:buChar char="•"/>
            </a:pPr>
            <a:r>
              <a:rPr lang="en-US" sz="2400">
                <a:solidFill>
                  <a:srgbClr val="000000"/>
                </a:solidFill>
              </a:rPr>
              <a:t>Model: </a:t>
            </a:r>
            <a:r>
              <a:rPr lang="en-US" sz="2400" b="1">
                <a:solidFill>
                  <a:srgbClr val="000000"/>
                </a:solidFill>
              </a:rPr>
              <a:t>GEOS AGCM </a:t>
            </a:r>
            <a:r>
              <a:rPr lang="en-US" sz="2400">
                <a:solidFill>
                  <a:srgbClr val="000000"/>
                </a:solidFill>
              </a:rPr>
              <a:t>with the </a:t>
            </a:r>
            <a:r>
              <a:rPr lang="en-US" sz="2400" b="1">
                <a:solidFill>
                  <a:srgbClr val="000000"/>
                </a:solidFill>
              </a:rPr>
              <a:t>GEOS-Chem</a:t>
            </a:r>
            <a:r>
              <a:rPr lang="en-US" sz="2400">
                <a:solidFill>
                  <a:srgbClr val="000000"/>
                </a:solidFill>
              </a:rPr>
              <a:t> full chemistry model and a carbon module (developed from legacy </a:t>
            </a:r>
            <a:r>
              <a:rPr lang="en-US" sz="2400" b="1">
                <a:solidFill>
                  <a:srgbClr val="000000"/>
                </a:solidFill>
              </a:rPr>
              <a:t>GOCART</a:t>
            </a:r>
            <a:r>
              <a:rPr lang="en-US" sz="2400">
                <a:solidFill>
                  <a:srgbClr val="000000"/>
                </a:solidFill>
              </a:rPr>
              <a:t>)</a:t>
            </a:r>
          </a:p>
          <a:p>
            <a:pPr marL="914400" lvl="1" indent="-457200">
              <a:buFont typeface="Arial" panose="020B0604020202020204" pitchFamily="34" charset="0"/>
              <a:buChar char="•"/>
            </a:pPr>
            <a:r>
              <a:rPr lang="en-US" sz="2400">
                <a:solidFill>
                  <a:srgbClr val="000000"/>
                </a:solidFill>
              </a:rPr>
              <a:t>Coupling GEOS-Chem to GOCART aerosols under development</a:t>
            </a:r>
          </a:p>
          <a:p>
            <a:pPr marL="457200" indent="-457200" algn="l">
              <a:buFont typeface="Arial" panose="020B0604020202020204" pitchFamily="34" charset="0"/>
              <a:buChar char="•"/>
            </a:pPr>
            <a:r>
              <a:rPr lang="en-US" sz="2400">
                <a:solidFill>
                  <a:srgbClr val="000000"/>
                </a:solidFill>
              </a:rPr>
              <a:t>Constrained by temperature, winds, surface pressure, tropospheric water vapor from a GMAO reanalysis (“</a:t>
            </a:r>
            <a:r>
              <a:rPr lang="en-US" sz="2400" i="1">
                <a:solidFill>
                  <a:srgbClr val="000000"/>
                </a:solidFill>
              </a:rPr>
              <a:t>meteorological replay</a:t>
            </a:r>
            <a:r>
              <a:rPr lang="en-US" sz="2400">
                <a:solidFill>
                  <a:srgbClr val="000000"/>
                </a:solidFill>
              </a:rPr>
              <a:t>” technique)</a:t>
            </a:r>
          </a:p>
        </p:txBody>
      </p:sp>
      <p:sp>
        <p:nvSpPr>
          <p:cNvPr id="5" name="TextBox 4">
            <a:extLst>
              <a:ext uri="{FF2B5EF4-FFF2-40B4-BE49-F238E27FC236}">
                <a16:creationId xmlns:a16="http://schemas.microsoft.com/office/drawing/2014/main" id="{3B00F86B-DCAD-1B17-CD8B-77F3DC21EF7D}"/>
              </a:ext>
            </a:extLst>
          </p:cNvPr>
          <p:cNvSpPr txBox="1"/>
          <p:nvPr/>
        </p:nvSpPr>
        <p:spPr>
          <a:xfrm>
            <a:off x="-1463040" y="6400800"/>
            <a:ext cx="184731" cy="369332"/>
          </a:xfrm>
          <a:prstGeom prst="rect">
            <a:avLst/>
          </a:prstGeom>
          <a:noFill/>
        </p:spPr>
        <p:txBody>
          <a:bodyPr wrap="none" rtlCol="0">
            <a:spAutoFit/>
          </a:bodyPr>
          <a:lstStyle/>
          <a:p>
            <a:pPr algn="l"/>
            <a:endParaRPr lang="en-US">
              <a:solidFill>
                <a:srgbClr val="000000"/>
              </a:solidFill>
            </a:endParaRPr>
          </a:p>
        </p:txBody>
      </p:sp>
      <p:sp>
        <p:nvSpPr>
          <p:cNvPr id="6" name="Slide Number Placeholder 3">
            <a:extLst>
              <a:ext uri="{FF2B5EF4-FFF2-40B4-BE49-F238E27FC236}">
                <a16:creationId xmlns:a16="http://schemas.microsoft.com/office/drawing/2014/main" id="{F6E77668-6813-9544-379D-0D1CD841C958}"/>
              </a:ext>
            </a:extLst>
          </p:cNvPr>
          <p:cNvSpPr txBox="1">
            <a:spLocks/>
          </p:cNvSpPr>
          <p:nvPr/>
        </p:nvSpPr>
        <p:spPr>
          <a:xfrm>
            <a:off x="11624733" y="6528122"/>
            <a:ext cx="567267" cy="2960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8D1E3-1DAE-664E-B350-75CA63E753F0}" type="slidenum">
              <a:rPr lang="en-US" sz="1000" smtClean="0">
                <a:solidFill>
                  <a:srgbClr val="1C75BC"/>
                </a:solidFill>
              </a:rPr>
              <a:pPr algn="r"/>
              <a:t>14</a:t>
            </a:fld>
            <a:endParaRPr lang="en-US" sz="1000" dirty="0">
              <a:solidFill>
                <a:srgbClr val="1C75BC"/>
              </a:solidFill>
            </a:endParaRPr>
          </a:p>
        </p:txBody>
      </p:sp>
      <p:sp>
        <p:nvSpPr>
          <p:cNvPr id="7" name="Rectangle 6">
            <a:extLst>
              <a:ext uri="{FF2B5EF4-FFF2-40B4-BE49-F238E27FC236}">
                <a16:creationId xmlns:a16="http://schemas.microsoft.com/office/drawing/2014/main" id="{7A40326C-8042-BFDA-3216-358585976ED3}"/>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2"/>
              </a:rPr>
              <a:t>https://gmao.gsfc.nasa.gov/weather_prediction/GEOS-C</a:t>
            </a:r>
            <a:r>
              <a:rPr lang="en-US" sz="1333">
                <a:solidFill>
                  <a:srgbClr val="1C75BC"/>
                </a:solidFill>
                <a:hlinkClick r:id="rId2"/>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1668710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5587E39A-4319-E0AF-73EA-F5760715EFBF}"/>
              </a:ext>
            </a:extLst>
          </p:cNvPr>
          <p:cNvPicPr>
            <a:picLocks noChangeAspect="1"/>
          </p:cNvPicPr>
          <p:nvPr/>
        </p:nvPicPr>
        <p:blipFill>
          <a:blip r:embed="rId2"/>
          <a:stretch>
            <a:fillRect/>
          </a:stretch>
        </p:blipFill>
        <p:spPr>
          <a:xfrm>
            <a:off x="350186" y="147695"/>
            <a:ext cx="10687050" cy="5564174"/>
          </a:xfrm>
          <a:prstGeom prst="rect">
            <a:avLst/>
          </a:prstGeom>
        </p:spPr>
      </p:pic>
      <p:sp>
        <p:nvSpPr>
          <p:cNvPr id="6" name="TextBox 5">
            <a:extLst>
              <a:ext uri="{FF2B5EF4-FFF2-40B4-BE49-F238E27FC236}">
                <a16:creationId xmlns:a16="http://schemas.microsoft.com/office/drawing/2014/main" id="{855C1865-D0DE-BBD8-3BDD-1CFB2C788A6D}"/>
              </a:ext>
            </a:extLst>
          </p:cNvPr>
          <p:cNvSpPr txBox="1"/>
          <p:nvPr/>
        </p:nvSpPr>
        <p:spPr>
          <a:xfrm>
            <a:off x="7836577" y="4705171"/>
            <a:ext cx="4498857" cy="707886"/>
          </a:xfrm>
          <a:prstGeom prst="rect">
            <a:avLst/>
          </a:prstGeom>
          <a:noFill/>
        </p:spPr>
        <p:txBody>
          <a:bodyPr wrap="square" rtlCol="0">
            <a:spAutoFit/>
          </a:bodyPr>
          <a:lstStyle/>
          <a:p>
            <a:r>
              <a:rPr lang="en-US" sz="2000" i="1">
                <a:solidFill>
                  <a:srgbClr val="000000"/>
                </a:solidFill>
              </a:rPr>
              <a:t>Detrended anomalies in constituent fields from M2-SCREAM</a:t>
            </a:r>
          </a:p>
        </p:txBody>
      </p:sp>
      <p:sp>
        <p:nvSpPr>
          <p:cNvPr id="7" name="TextBox 6">
            <a:extLst>
              <a:ext uri="{FF2B5EF4-FFF2-40B4-BE49-F238E27FC236}">
                <a16:creationId xmlns:a16="http://schemas.microsoft.com/office/drawing/2014/main" id="{F0B43EEA-58BF-E535-964F-4E9009B6974D}"/>
              </a:ext>
            </a:extLst>
          </p:cNvPr>
          <p:cNvSpPr txBox="1"/>
          <p:nvPr/>
        </p:nvSpPr>
        <p:spPr>
          <a:xfrm>
            <a:off x="7818650" y="292239"/>
            <a:ext cx="4238880" cy="954107"/>
          </a:xfrm>
          <a:prstGeom prst="rect">
            <a:avLst/>
          </a:prstGeom>
          <a:noFill/>
        </p:spPr>
        <p:txBody>
          <a:bodyPr wrap="square" rtlCol="0">
            <a:spAutoFit/>
          </a:bodyPr>
          <a:lstStyle/>
          <a:p>
            <a:r>
              <a:rPr lang="en-US" sz="2800">
                <a:solidFill>
                  <a:srgbClr val="000000"/>
                </a:solidFill>
              </a:rPr>
              <a:t>Our surprising stratosphere</a:t>
            </a:r>
          </a:p>
        </p:txBody>
      </p:sp>
      <p:sp>
        <p:nvSpPr>
          <p:cNvPr id="8" name="TextBox 7">
            <a:extLst>
              <a:ext uri="{FF2B5EF4-FFF2-40B4-BE49-F238E27FC236}">
                <a16:creationId xmlns:a16="http://schemas.microsoft.com/office/drawing/2014/main" id="{30FCF5C1-1438-9CDA-F714-4B922F954F1B}"/>
              </a:ext>
            </a:extLst>
          </p:cNvPr>
          <p:cNvSpPr txBox="1"/>
          <p:nvPr/>
        </p:nvSpPr>
        <p:spPr>
          <a:xfrm>
            <a:off x="314326" y="5723400"/>
            <a:ext cx="9142246" cy="707886"/>
          </a:xfrm>
          <a:prstGeom prst="rect">
            <a:avLst/>
          </a:prstGeom>
          <a:noFill/>
        </p:spPr>
        <p:txBody>
          <a:bodyPr wrap="none" rtlCol="0">
            <a:spAutoFit/>
          </a:bodyPr>
          <a:lstStyle/>
          <a:p>
            <a:r>
              <a:rPr lang="en-US" sz="2000">
                <a:solidFill>
                  <a:srgbClr val="000000"/>
                </a:solidFill>
              </a:rPr>
              <a:t>A series of large stratospheric perturbations occurred in the last five years.</a:t>
            </a:r>
          </a:p>
          <a:p>
            <a:r>
              <a:rPr lang="en-US" sz="2000">
                <a:solidFill>
                  <a:srgbClr val="000000"/>
                </a:solidFill>
              </a:rPr>
              <a:t>Continuing measurements of the stratosphere will be essential for reanalyses.  </a:t>
            </a:r>
          </a:p>
        </p:txBody>
      </p:sp>
      <p:sp>
        <p:nvSpPr>
          <p:cNvPr id="2" name="Slide Number Placeholder 3">
            <a:extLst>
              <a:ext uri="{FF2B5EF4-FFF2-40B4-BE49-F238E27FC236}">
                <a16:creationId xmlns:a16="http://schemas.microsoft.com/office/drawing/2014/main" id="{0F0B6F15-4CB7-352E-0E5D-4D072D485FF0}"/>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15</a:t>
            </a:fld>
            <a:endParaRPr lang="en-US" dirty="0">
              <a:solidFill>
                <a:srgbClr val="1C75BC"/>
              </a:solidFill>
            </a:endParaRPr>
          </a:p>
        </p:txBody>
      </p:sp>
      <p:sp>
        <p:nvSpPr>
          <p:cNvPr id="3" name="Rectangle 2">
            <a:extLst>
              <a:ext uri="{FF2B5EF4-FFF2-40B4-BE49-F238E27FC236}">
                <a16:creationId xmlns:a16="http://schemas.microsoft.com/office/drawing/2014/main" id="{F019F997-E263-1BE8-F0F8-1D275683C005}"/>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3"/>
              </a:rPr>
              <a:t>https://gmao.gsfc.nasa.gov/weather_prediction/GEOS-C</a:t>
            </a:r>
            <a:r>
              <a:rPr lang="en-US" sz="1333">
                <a:solidFill>
                  <a:srgbClr val="1C75BC"/>
                </a:solidFill>
                <a:hlinkClick r:id="rId3"/>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3914880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4B3E-1C25-9845-9226-7FD7F182841C}"/>
              </a:ext>
            </a:extLst>
          </p:cNvPr>
          <p:cNvSpPr>
            <a:spLocks noGrp="1"/>
          </p:cNvSpPr>
          <p:nvPr>
            <p:ph type="title"/>
          </p:nvPr>
        </p:nvSpPr>
        <p:spPr>
          <a:xfrm>
            <a:off x="296792" y="0"/>
            <a:ext cx="9204790" cy="1154878"/>
          </a:xfrm>
        </p:spPr>
        <p:txBody>
          <a:bodyPr/>
          <a:lstStyle/>
          <a:p>
            <a:r>
              <a:rPr lang="en-US"/>
              <a:t>Assimilated species and sensors</a:t>
            </a:r>
          </a:p>
        </p:txBody>
      </p:sp>
      <p:graphicFrame>
        <p:nvGraphicFramePr>
          <p:cNvPr id="5" name="Table 5">
            <a:extLst>
              <a:ext uri="{FF2B5EF4-FFF2-40B4-BE49-F238E27FC236}">
                <a16:creationId xmlns:a16="http://schemas.microsoft.com/office/drawing/2014/main" id="{E1F0E0A9-341A-BA4F-9E07-C466AD676F99}"/>
              </a:ext>
            </a:extLst>
          </p:cNvPr>
          <p:cNvGraphicFramePr>
            <a:graphicFrameLocks noGrp="1"/>
          </p:cNvGraphicFramePr>
          <p:nvPr/>
        </p:nvGraphicFramePr>
        <p:xfrm>
          <a:off x="315884" y="1269455"/>
          <a:ext cx="10789920" cy="2860040"/>
        </p:xfrm>
        <a:graphic>
          <a:graphicData uri="http://schemas.openxmlformats.org/drawingml/2006/table">
            <a:tbl>
              <a:tblPr firstRow="1" bandRow="1">
                <a:tableStyleId>{5C22544A-7EE6-4342-B048-85BDC9FD1C3A}</a:tableStyleId>
              </a:tblPr>
              <a:tblGrid>
                <a:gridCol w="3596640">
                  <a:extLst>
                    <a:ext uri="{9D8B030D-6E8A-4147-A177-3AD203B41FA5}">
                      <a16:colId xmlns:a16="http://schemas.microsoft.com/office/drawing/2014/main" val="2761130405"/>
                    </a:ext>
                  </a:extLst>
                </a:gridCol>
                <a:gridCol w="3596640">
                  <a:extLst>
                    <a:ext uri="{9D8B030D-6E8A-4147-A177-3AD203B41FA5}">
                      <a16:colId xmlns:a16="http://schemas.microsoft.com/office/drawing/2014/main" val="3757613350"/>
                    </a:ext>
                  </a:extLst>
                </a:gridCol>
                <a:gridCol w="3596640">
                  <a:extLst>
                    <a:ext uri="{9D8B030D-6E8A-4147-A177-3AD203B41FA5}">
                      <a16:colId xmlns:a16="http://schemas.microsoft.com/office/drawing/2014/main" val="4023851883"/>
                    </a:ext>
                  </a:extLst>
                </a:gridCol>
              </a:tblGrid>
              <a:tr h="0">
                <a:tc>
                  <a:txBody>
                    <a:bodyPr/>
                    <a:lstStyle/>
                    <a:p>
                      <a:r>
                        <a:rPr lang="en-US">
                          <a:solidFill>
                            <a:schemeClr val="bg1"/>
                          </a:solidFill>
                        </a:rPr>
                        <a:t>Sensor</a:t>
                      </a:r>
                    </a:p>
                  </a:txBody>
                  <a:tcPr/>
                </a:tc>
                <a:tc>
                  <a:txBody>
                    <a:bodyPr/>
                    <a:lstStyle/>
                    <a:p>
                      <a:r>
                        <a:rPr lang="en-US">
                          <a:solidFill>
                            <a:schemeClr val="bg1"/>
                          </a:solidFill>
                        </a:rPr>
                        <a:t>Molecules</a:t>
                      </a:r>
                    </a:p>
                  </a:txBody>
                  <a:tcPr/>
                </a:tc>
                <a:tc>
                  <a:txBody>
                    <a:bodyPr/>
                    <a:lstStyle/>
                    <a:p>
                      <a:r>
                        <a:rPr lang="en-US">
                          <a:solidFill>
                            <a:schemeClr val="bg1"/>
                          </a:solidFill>
                        </a:rPr>
                        <a:t>Observation type</a:t>
                      </a:r>
                    </a:p>
                  </a:txBody>
                  <a:tcPr/>
                </a:tc>
                <a:extLst>
                  <a:ext uri="{0D108BD9-81ED-4DB2-BD59-A6C34878D82A}">
                    <a16:rowId xmlns:a16="http://schemas.microsoft.com/office/drawing/2014/main" val="2372428410"/>
                  </a:ext>
                </a:extLst>
              </a:tr>
              <a:tr h="370840">
                <a:tc>
                  <a:txBody>
                    <a:bodyPr/>
                    <a:lstStyle/>
                    <a:p>
                      <a:r>
                        <a:rPr lang="en-US">
                          <a:solidFill>
                            <a:srgbClr val="000000"/>
                          </a:solidFill>
                        </a:rPr>
                        <a:t>OMI, TROPOMI, OMPS</a:t>
                      </a:r>
                      <a:endParaRPr lang="en-US" baseline="-25000">
                        <a:solidFill>
                          <a:srgbClr val="000000"/>
                        </a:solidFill>
                      </a:endParaRPr>
                    </a:p>
                  </a:txBody>
                  <a:tcPr/>
                </a:tc>
                <a:tc>
                  <a:txBody>
                    <a:bodyPr/>
                    <a:lstStyle/>
                    <a:p>
                      <a:r>
                        <a:rPr lang="en-US">
                          <a:solidFill>
                            <a:srgbClr val="7030A0"/>
                          </a:solidFill>
                        </a:rPr>
                        <a:t>NO</a:t>
                      </a:r>
                      <a:r>
                        <a:rPr lang="en-US" baseline="-25000">
                          <a:solidFill>
                            <a:srgbClr val="7030A0"/>
                          </a:solidFill>
                        </a:rPr>
                        <a:t>2</a:t>
                      </a:r>
                      <a:r>
                        <a:rPr lang="en-US">
                          <a:solidFill>
                            <a:srgbClr val="7030A0"/>
                          </a:solidFill>
                        </a:rPr>
                        <a:t>, SO</a:t>
                      </a:r>
                      <a:r>
                        <a:rPr lang="en-US" baseline="-25000">
                          <a:solidFill>
                            <a:srgbClr val="7030A0"/>
                          </a:solidFill>
                        </a:rPr>
                        <a:t>2</a:t>
                      </a:r>
                      <a:r>
                        <a:rPr lang="en-US">
                          <a:solidFill>
                            <a:srgbClr val="000000"/>
                          </a:solidFill>
                        </a:rPr>
                        <a:t>, O</a:t>
                      </a:r>
                      <a:r>
                        <a:rPr lang="en-US" baseline="-25000">
                          <a:solidFill>
                            <a:srgbClr val="000000"/>
                          </a:solidFill>
                        </a:rPr>
                        <a:t>3</a:t>
                      </a:r>
                    </a:p>
                  </a:txBody>
                  <a:tcPr/>
                </a:tc>
                <a:tc>
                  <a:txBody>
                    <a:bodyPr/>
                    <a:lstStyle/>
                    <a:p>
                      <a:r>
                        <a:rPr lang="en-US">
                          <a:solidFill>
                            <a:srgbClr val="000000"/>
                          </a:solidFill>
                        </a:rPr>
                        <a:t>Column</a:t>
                      </a:r>
                    </a:p>
                  </a:txBody>
                  <a:tcPr/>
                </a:tc>
                <a:extLst>
                  <a:ext uri="{0D108BD9-81ED-4DB2-BD59-A6C34878D82A}">
                    <a16:rowId xmlns:a16="http://schemas.microsoft.com/office/drawing/2014/main" val="3832210178"/>
                  </a:ext>
                </a:extLst>
              </a:tr>
              <a:tr h="370840">
                <a:tc>
                  <a:txBody>
                    <a:bodyPr/>
                    <a:lstStyle/>
                    <a:p>
                      <a:r>
                        <a:rPr lang="en-US" baseline="0">
                          <a:solidFill>
                            <a:srgbClr val="000000"/>
                          </a:solidFill>
                        </a:rPr>
                        <a:t>SCIAMACHY, GOSAT, TROPOMI</a:t>
                      </a:r>
                    </a:p>
                  </a:txBody>
                  <a:tcPr/>
                </a:tc>
                <a:tc>
                  <a:txBody>
                    <a:bodyPr/>
                    <a:lstStyle/>
                    <a:p>
                      <a:r>
                        <a:rPr lang="en-US">
                          <a:solidFill>
                            <a:srgbClr val="000000"/>
                          </a:solidFill>
                        </a:rPr>
                        <a:t>CH</a:t>
                      </a:r>
                      <a:r>
                        <a:rPr lang="en-US" baseline="-25000">
                          <a:solidFill>
                            <a:srgbClr val="000000"/>
                          </a:solidFill>
                        </a:rPr>
                        <a:t>4</a:t>
                      </a:r>
                    </a:p>
                  </a:txBody>
                  <a:tcPr/>
                </a:tc>
                <a:tc>
                  <a:txBody>
                    <a:bodyPr/>
                    <a:lstStyle/>
                    <a:p>
                      <a:r>
                        <a:rPr lang="en-US">
                          <a:solidFill>
                            <a:srgbClr val="000000"/>
                          </a:solidFill>
                        </a:rPr>
                        <a:t>Column</a:t>
                      </a:r>
                    </a:p>
                  </a:txBody>
                  <a:tcPr/>
                </a:tc>
                <a:extLst>
                  <a:ext uri="{0D108BD9-81ED-4DB2-BD59-A6C34878D82A}">
                    <a16:rowId xmlns:a16="http://schemas.microsoft.com/office/drawing/2014/main" val="2201221101"/>
                  </a:ext>
                </a:extLst>
              </a:tr>
              <a:tr h="370840">
                <a:tc>
                  <a:txBody>
                    <a:bodyPr/>
                    <a:lstStyle/>
                    <a:p>
                      <a:r>
                        <a:rPr lang="en-US">
                          <a:solidFill>
                            <a:srgbClr val="000000"/>
                          </a:solidFill>
                        </a:rPr>
                        <a:t>SCIAMACHY, GOSAT, OCO</a:t>
                      </a:r>
                    </a:p>
                  </a:txBody>
                  <a:tcPr/>
                </a:tc>
                <a:tc>
                  <a:txBody>
                    <a:bodyPr/>
                    <a:lstStyle/>
                    <a:p>
                      <a:r>
                        <a:rPr lang="en-US">
                          <a:solidFill>
                            <a:srgbClr val="000000"/>
                          </a:solidFill>
                        </a:rPr>
                        <a:t>CO</a:t>
                      </a:r>
                      <a:r>
                        <a:rPr lang="en-US" baseline="-25000">
                          <a:solidFill>
                            <a:srgbClr val="000000"/>
                          </a:solidFill>
                        </a:rPr>
                        <a:t>2</a:t>
                      </a:r>
                    </a:p>
                  </a:txBody>
                  <a:tcPr/>
                </a:tc>
                <a:tc>
                  <a:txBody>
                    <a:bodyPr/>
                    <a:lstStyle/>
                    <a:p>
                      <a:r>
                        <a:rPr lang="en-US">
                          <a:solidFill>
                            <a:srgbClr val="000000"/>
                          </a:solidFill>
                        </a:rPr>
                        <a:t>Column</a:t>
                      </a:r>
                    </a:p>
                  </a:txBody>
                  <a:tcPr/>
                </a:tc>
                <a:extLst>
                  <a:ext uri="{0D108BD9-81ED-4DB2-BD59-A6C34878D82A}">
                    <a16:rowId xmlns:a16="http://schemas.microsoft.com/office/drawing/2014/main" val="3099699170"/>
                  </a:ext>
                </a:extLst>
              </a:tr>
              <a:tr h="370840">
                <a:tc>
                  <a:txBody>
                    <a:bodyPr/>
                    <a:lstStyle/>
                    <a:p>
                      <a:r>
                        <a:rPr lang="en-US">
                          <a:solidFill>
                            <a:srgbClr val="000000"/>
                          </a:solidFill>
                        </a:rPr>
                        <a:t>MOPITT TIR &amp; NIR</a:t>
                      </a:r>
                    </a:p>
                  </a:txBody>
                  <a:tcPr/>
                </a:tc>
                <a:tc>
                  <a:txBody>
                    <a:bodyPr/>
                    <a:lstStyle/>
                    <a:p>
                      <a:r>
                        <a:rPr lang="en-US">
                          <a:solidFill>
                            <a:srgbClr val="000000"/>
                          </a:solidFill>
                        </a:rPr>
                        <a:t>CO</a:t>
                      </a:r>
                    </a:p>
                  </a:txBody>
                  <a:tcPr/>
                </a:tc>
                <a:tc>
                  <a:txBody>
                    <a:bodyPr/>
                    <a:lstStyle/>
                    <a:p>
                      <a:r>
                        <a:rPr lang="en-US">
                          <a:solidFill>
                            <a:srgbClr val="000000"/>
                          </a:solidFill>
                        </a:rPr>
                        <a:t>Column</a:t>
                      </a:r>
                    </a:p>
                  </a:txBody>
                  <a:tcPr/>
                </a:tc>
                <a:extLst>
                  <a:ext uri="{0D108BD9-81ED-4DB2-BD59-A6C34878D82A}">
                    <a16:rowId xmlns:a16="http://schemas.microsoft.com/office/drawing/2014/main" val="179559568"/>
                  </a:ext>
                </a:extLst>
              </a:tr>
              <a:tr h="370840">
                <a:tc>
                  <a:txBody>
                    <a:bodyPr/>
                    <a:lstStyle/>
                    <a:p>
                      <a:r>
                        <a:rPr lang="en-US">
                          <a:solidFill>
                            <a:srgbClr val="000000"/>
                          </a:solidFill>
                        </a:rPr>
                        <a:t>MLS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O</a:t>
                      </a:r>
                      <a:r>
                        <a:rPr lang="en-US" baseline="-25000">
                          <a:solidFill>
                            <a:srgbClr val="000000"/>
                          </a:solidFill>
                        </a:rPr>
                        <a:t>3</a:t>
                      </a:r>
                      <a:r>
                        <a:rPr lang="en-US">
                          <a:solidFill>
                            <a:srgbClr val="000000"/>
                          </a:solidFill>
                        </a:rPr>
                        <a:t>, HCl, HNO</a:t>
                      </a:r>
                      <a:r>
                        <a:rPr lang="en-US" baseline="-25000">
                          <a:solidFill>
                            <a:srgbClr val="000000"/>
                          </a:solidFill>
                        </a:rPr>
                        <a:t>3</a:t>
                      </a:r>
                      <a:r>
                        <a:rPr lang="en-US">
                          <a:solidFill>
                            <a:srgbClr val="000000"/>
                          </a:solidFill>
                        </a:rPr>
                        <a:t>, N</a:t>
                      </a:r>
                      <a:r>
                        <a:rPr lang="en-US" baseline="-25000">
                          <a:solidFill>
                            <a:srgbClr val="000000"/>
                          </a:solidFill>
                        </a:rPr>
                        <a:t>2</a:t>
                      </a:r>
                      <a:r>
                        <a:rPr lang="en-US">
                          <a:solidFill>
                            <a:srgbClr val="000000"/>
                          </a:solidFill>
                        </a:rPr>
                        <a:t>O, H</a:t>
                      </a:r>
                      <a:r>
                        <a:rPr lang="en-US" baseline="-25000">
                          <a:solidFill>
                            <a:srgbClr val="000000"/>
                          </a:solidFill>
                        </a:rPr>
                        <a:t>2</a:t>
                      </a:r>
                      <a:r>
                        <a:rPr lang="en-US">
                          <a:solidFill>
                            <a:srgbClr val="000000"/>
                          </a:solidFill>
                        </a:rPr>
                        <a:t>O, </a:t>
                      </a:r>
                      <a:r>
                        <a:rPr lang="en-US">
                          <a:solidFill>
                            <a:srgbClr val="7030A0"/>
                          </a:solidFill>
                        </a:rPr>
                        <a:t>CH</a:t>
                      </a:r>
                      <a:r>
                        <a:rPr lang="en-US" baseline="-25000">
                          <a:solidFill>
                            <a:srgbClr val="7030A0"/>
                          </a:solidFill>
                        </a:rPr>
                        <a:t>3</a:t>
                      </a:r>
                      <a:r>
                        <a:rPr lang="en-US">
                          <a:solidFill>
                            <a:srgbClr val="7030A0"/>
                          </a:solidFill>
                        </a:rPr>
                        <a:t>Cl, CO</a:t>
                      </a:r>
                    </a:p>
                  </a:txBody>
                  <a:tcPr/>
                </a:tc>
                <a:tc>
                  <a:txBody>
                    <a:bodyPr/>
                    <a:lstStyle/>
                    <a:p>
                      <a:r>
                        <a:rPr lang="en-US">
                          <a:solidFill>
                            <a:srgbClr val="000000"/>
                          </a:solidFill>
                        </a:rPr>
                        <a:t>Stratospheric limb profiles</a:t>
                      </a:r>
                    </a:p>
                  </a:txBody>
                  <a:tcPr/>
                </a:tc>
                <a:extLst>
                  <a:ext uri="{0D108BD9-81ED-4DB2-BD59-A6C34878D82A}">
                    <a16:rowId xmlns:a16="http://schemas.microsoft.com/office/drawing/2014/main" val="4139333180"/>
                  </a:ext>
                </a:extLst>
              </a:tr>
              <a:tr h="370840">
                <a:tc>
                  <a:txBody>
                    <a:bodyPr/>
                    <a:lstStyle/>
                    <a:p>
                      <a:r>
                        <a:rPr lang="en-US">
                          <a:solidFill>
                            <a:srgbClr val="000000"/>
                          </a:solidFill>
                        </a:rPr>
                        <a:t>OMPS-LP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7030A0"/>
                          </a:solidFill>
                        </a:rPr>
                        <a:t>O</a:t>
                      </a:r>
                      <a:r>
                        <a:rPr lang="en-US" baseline="-25000">
                          <a:solidFill>
                            <a:srgbClr val="7030A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Stratospheric limb profiles</a:t>
                      </a:r>
                    </a:p>
                  </a:txBody>
                  <a:tcPr/>
                </a:tc>
                <a:extLst>
                  <a:ext uri="{0D108BD9-81ED-4DB2-BD59-A6C34878D82A}">
                    <a16:rowId xmlns:a16="http://schemas.microsoft.com/office/drawing/2014/main" val="787279276"/>
                  </a:ext>
                </a:extLst>
              </a:tr>
            </a:tbl>
          </a:graphicData>
        </a:graphic>
      </p:graphicFrame>
      <p:sp>
        <p:nvSpPr>
          <p:cNvPr id="6" name="TextBox 5">
            <a:extLst>
              <a:ext uri="{FF2B5EF4-FFF2-40B4-BE49-F238E27FC236}">
                <a16:creationId xmlns:a16="http://schemas.microsoft.com/office/drawing/2014/main" id="{47D56387-F6F2-8249-9EAF-3B967B579223}"/>
              </a:ext>
            </a:extLst>
          </p:cNvPr>
          <p:cNvSpPr txBox="1"/>
          <p:nvPr/>
        </p:nvSpPr>
        <p:spPr>
          <a:xfrm>
            <a:off x="4821382" y="746235"/>
            <a:ext cx="1904689" cy="523220"/>
          </a:xfrm>
          <a:prstGeom prst="rect">
            <a:avLst/>
          </a:prstGeom>
          <a:noFill/>
        </p:spPr>
        <p:txBody>
          <a:bodyPr wrap="none" rtlCol="0">
            <a:spAutoFit/>
          </a:bodyPr>
          <a:lstStyle/>
          <a:p>
            <a:pPr algn="l"/>
            <a:r>
              <a:rPr lang="en-US" sz="2800" b="1">
                <a:solidFill>
                  <a:srgbClr val="000000"/>
                </a:solidFill>
              </a:rPr>
              <a:t>Retrievals</a:t>
            </a:r>
          </a:p>
        </p:txBody>
      </p:sp>
      <p:sp>
        <p:nvSpPr>
          <p:cNvPr id="7" name="TextBox 6">
            <a:extLst>
              <a:ext uri="{FF2B5EF4-FFF2-40B4-BE49-F238E27FC236}">
                <a16:creationId xmlns:a16="http://schemas.microsoft.com/office/drawing/2014/main" id="{343F3CCD-9FB5-054D-B0C9-5AD1C507145C}"/>
              </a:ext>
            </a:extLst>
          </p:cNvPr>
          <p:cNvSpPr txBox="1"/>
          <p:nvPr/>
        </p:nvSpPr>
        <p:spPr>
          <a:xfrm>
            <a:off x="4741232" y="4238908"/>
            <a:ext cx="1984839" cy="523220"/>
          </a:xfrm>
          <a:prstGeom prst="rect">
            <a:avLst/>
          </a:prstGeom>
          <a:noFill/>
        </p:spPr>
        <p:txBody>
          <a:bodyPr wrap="none" rtlCol="0">
            <a:spAutoFit/>
          </a:bodyPr>
          <a:lstStyle/>
          <a:p>
            <a:pPr algn="l"/>
            <a:r>
              <a:rPr lang="en-US" sz="2800" b="1">
                <a:solidFill>
                  <a:srgbClr val="000000"/>
                </a:solidFill>
              </a:rPr>
              <a:t>Radiances</a:t>
            </a:r>
          </a:p>
        </p:txBody>
      </p:sp>
      <p:graphicFrame>
        <p:nvGraphicFramePr>
          <p:cNvPr id="8" name="Table 5">
            <a:extLst>
              <a:ext uri="{FF2B5EF4-FFF2-40B4-BE49-F238E27FC236}">
                <a16:creationId xmlns:a16="http://schemas.microsoft.com/office/drawing/2014/main" id="{EBD2E09B-4DE4-1249-8914-97B7117B9DC4}"/>
              </a:ext>
            </a:extLst>
          </p:cNvPr>
          <p:cNvGraphicFramePr>
            <a:graphicFrameLocks noGrp="1"/>
          </p:cNvGraphicFramePr>
          <p:nvPr/>
        </p:nvGraphicFramePr>
        <p:xfrm>
          <a:off x="351908" y="4983180"/>
          <a:ext cx="10789920" cy="1005840"/>
        </p:xfrm>
        <a:graphic>
          <a:graphicData uri="http://schemas.openxmlformats.org/drawingml/2006/table">
            <a:tbl>
              <a:tblPr firstRow="1" bandRow="1">
                <a:tableStyleId>{B301B821-A1FF-4177-AEE7-76D212191A09}</a:tableStyleId>
              </a:tblPr>
              <a:tblGrid>
                <a:gridCol w="3596640">
                  <a:extLst>
                    <a:ext uri="{9D8B030D-6E8A-4147-A177-3AD203B41FA5}">
                      <a16:colId xmlns:a16="http://schemas.microsoft.com/office/drawing/2014/main" val="2761130405"/>
                    </a:ext>
                  </a:extLst>
                </a:gridCol>
                <a:gridCol w="3596640">
                  <a:extLst>
                    <a:ext uri="{9D8B030D-6E8A-4147-A177-3AD203B41FA5}">
                      <a16:colId xmlns:a16="http://schemas.microsoft.com/office/drawing/2014/main" val="3757613350"/>
                    </a:ext>
                  </a:extLst>
                </a:gridCol>
                <a:gridCol w="3596640">
                  <a:extLst>
                    <a:ext uri="{9D8B030D-6E8A-4147-A177-3AD203B41FA5}">
                      <a16:colId xmlns:a16="http://schemas.microsoft.com/office/drawing/2014/main" val="4023851883"/>
                    </a:ext>
                  </a:extLst>
                </a:gridCol>
              </a:tblGrid>
              <a:tr h="0">
                <a:tc>
                  <a:txBody>
                    <a:bodyPr/>
                    <a:lstStyle/>
                    <a:p>
                      <a:r>
                        <a:rPr lang="en-US">
                          <a:solidFill>
                            <a:schemeClr val="bg1"/>
                          </a:solidFill>
                        </a:rPr>
                        <a:t>Sensor</a:t>
                      </a:r>
                    </a:p>
                  </a:txBody>
                  <a:tcPr/>
                </a:tc>
                <a:tc>
                  <a:txBody>
                    <a:bodyPr/>
                    <a:lstStyle/>
                    <a:p>
                      <a:r>
                        <a:rPr lang="en-US">
                          <a:solidFill>
                            <a:schemeClr val="bg1"/>
                          </a:solidFill>
                        </a:rPr>
                        <a:t>Wavelength</a:t>
                      </a:r>
                    </a:p>
                  </a:txBody>
                  <a:tcPr/>
                </a:tc>
                <a:tc>
                  <a:txBody>
                    <a:bodyPr/>
                    <a:lstStyle/>
                    <a:p>
                      <a:r>
                        <a:rPr lang="en-US">
                          <a:solidFill>
                            <a:schemeClr val="bg1"/>
                          </a:solidFill>
                        </a:rPr>
                        <a:t>Comment</a:t>
                      </a:r>
                    </a:p>
                  </a:txBody>
                  <a:tcPr/>
                </a:tc>
                <a:extLst>
                  <a:ext uri="{0D108BD9-81ED-4DB2-BD59-A6C34878D82A}">
                    <a16:rowId xmlns:a16="http://schemas.microsoft.com/office/drawing/2014/main" val="2372428410"/>
                  </a:ext>
                </a:extLst>
              </a:tr>
              <a:tr h="370840">
                <a:tc>
                  <a:txBody>
                    <a:bodyPr/>
                    <a:lstStyle/>
                    <a:p>
                      <a:r>
                        <a:rPr lang="en-US">
                          <a:solidFill>
                            <a:srgbClr val="000000"/>
                          </a:solidFill>
                        </a:rPr>
                        <a:t>AIRS, IASI (</a:t>
                      </a:r>
                      <a:r>
                        <a:rPr lang="en-US" err="1">
                          <a:solidFill>
                            <a:srgbClr val="000000"/>
                          </a:solidFill>
                        </a:rPr>
                        <a:t>MetOp</a:t>
                      </a:r>
                      <a:r>
                        <a:rPr lang="en-US">
                          <a:solidFill>
                            <a:srgbClr val="000000"/>
                          </a:solidFill>
                        </a:rPr>
                        <a:t>-A,B), </a:t>
                      </a:r>
                      <a:r>
                        <a:rPr lang="en-US" err="1">
                          <a:solidFill>
                            <a:srgbClr val="000000"/>
                          </a:solidFill>
                        </a:rPr>
                        <a:t>CrIS</a:t>
                      </a:r>
                      <a:r>
                        <a:rPr lang="en-US">
                          <a:solidFill>
                            <a:srgbClr val="000000"/>
                          </a:solidFill>
                        </a:rPr>
                        <a:t> FSR (potentially)</a:t>
                      </a:r>
                      <a:endParaRPr lang="en-US" baseline="-25000">
                        <a:solidFill>
                          <a:srgbClr val="000000"/>
                        </a:solidFill>
                      </a:endParaRPr>
                    </a:p>
                  </a:txBody>
                  <a:tcPr/>
                </a:tc>
                <a:tc>
                  <a:txBody>
                    <a:bodyPr/>
                    <a:lstStyle/>
                    <a:p>
                      <a:r>
                        <a:rPr lang="en-US" baseline="0">
                          <a:solidFill>
                            <a:srgbClr val="000000"/>
                          </a:solidFill>
                        </a:rPr>
                        <a:t>9.6 </a:t>
                      </a:r>
                      <a:r>
                        <a:rPr lang="en-US" baseline="0" err="1">
                          <a:solidFill>
                            <a:srgbClr val="000000"/>
                          </a:solidFill>
                        </a:rPr>
                        <a:t>μm</a:t>
                      </a:r>
                      <a:endParaRPr lang="en-US" baseline="0">
                        <a:solidFill>
                          <a:srgbClr val="000000"/>
                        </a:solidFill>
                      </a:endParaRPr>
                    </a:p>
                  </a:txBody>
                  <a:tcPr/>
                </a:tc>
                <a:tc>
                  <a:txBody>
                    <a:bodyPr/>
                    <a:lstStyle/>
                    <a:p>
                      <a:r>
                        <a:rPr lang="en-US">
                          <a:solidFill>
                            <a:srgbClr val="000000"/>
                          </a:solidFill>
                        </a:rPr>
                        <a:t>Ozone-sensitive channels</a:t>
                      </a:r>
                    </a:p>
                  </a:txBody>
                  <a:tcPr/>
                </a:tc>
                <a:extLst>
                  <a:ext uri="{0D108BD9-81ED-4DB2-BD59-A6C34878D82A}">
                    <a16:rowId xmlns:a16="http://schemas.microsoft.com/office/drawing/2014/main" val="3832210178"/>
                  </a:ext>
                </a:extLst>
              </a:tr>
            </a:tbl>
          </a:graphicData>
        </a:graphic>
      </p:graphicFrame>
      <p:sp>
        <p:nvSpPr>
          <p:cNvPr id="4" name="TextBox 3">
            <a:extLst>
              <a:ext uri="{FF2B5EF4-FFF2-40B4-BE49-F238E27FC236}">
                <a16:creationId xmlns:a16="http://schemas.microsoft.com/office/drawing/2014/main" id="{4D701E06-01CA-163C-6640-6F418D784F17}"/>
              </a:ext>
            </a:extLst>
          </p:cNvPr>
          <p:cNvSpPr txBox="1"/>
          <p:nvPr/>
        </p:nvSpPr>
        <p:spPr>
          <a:xfrm>
            <a:off x="296792" y="4172597"/>
            <a:ext cx="2735044" cy="461665"/>
          </a:xfrm>
          <a:prstGeom prst="rect">
            <a:avLst/>
          </a:prstGeom>
          <a:noFill/>
        </p:spPr>
        <p:txBody>
          <a:bodyPr wrap="none" rtlCol="0">
            <a:spAutoFit/>
          </a:bodyPr>
          <a:lstStyle/>
          <a:p>
            <a:r>
              <a:rPr lang="en-US" sz="2400">
                <a:solidFill>
                  <a:srgbClr val="000000"/>
                </a:solidFill>
              </a:rPr>
              <a:t>established</a:t>
            </a:r>
            <a:r>
              <a:rPr lang="en-US" sz="2400">
                <a:solidFill>
                  <a:srgbClr val="7030A0"/>
                </a:solidFill>
              </a:rPr>
              <a:t>     new</a:t>
            </a:r>
          </a:p>
        </p:txBody>
      </p:sp>
      <p:sp>
        <p:nvSpPr>
          <p:cNvPr id="10" name="Rectangle 9">
            <a:extLst>
              <a:ext uri="{FF2B5EF4-FFF2-40B4-BE49-F238E27FC236}">
                <a16:creationId xmlns:a16="http://schemas.microsoft.com/office/drawing/2014/main" id="{CF6BF27F-30B8-E042-A253-F74F52FDCF92}"/>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2"/>
              </a:rPr>
              <a:t>https://gmao.gsfc.nasa.gov/weather_prediction/GEOS-C</a:t>
            </a:r>
            <a:r>
              <a:rPr lang="en-US" sz="1333">
                <a:solidFill>
                  <a:srgbClr val="1C75BC"/>
                </a:solidFill>
                <a:hlinkClick r:id="rId2"/>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
        <p:nvSpPr>
          <p:cNvPr id="11" name="Slide Number Placeholder 3">
            <a:extLst>
              <a:ext uri="{FF2B5EF4-FFF2-40B4-BE49-F238E27FC236}">
                <a16:creationId xmlns:a16="http://schemas.microsoft.com/office/drawing/2014/main" id="{5450E7AC-E5C0-C86E-1C45-7F50E57268A1}"/>
              </a:ext>
            </a:extLst>
          </p:cNvPr>
          <p:cNvSpPr txBox="1">
            <a:spLocks/>
          </p:cNvSpPr>
          <p:nvPr/>
        </p:nvSpPr>
        <p:spPr>
          <a:xfrm>
            <a:off x="11624733" y="6528122"/>
            <a:ext cx="567267" cy="2960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8D1E3-1DAE-664E-B350-75CA63E753F0}" type="slidenum">
              <a:rPr lang="en-US" sz="1000" smtClean="0">
                <a:solidFill>
                  <a:srgbClr val="1C75BC"/>
                </a:solidFill>
              </a:rPr>
              <a:pPr algn="r"/>
              <a:t>16</a:t>
            </a:fld>
            <a:endParaRPr lang="en-US" sz="1000" dirty="0">
              <a:solidFill>
                <a:srgbClr val="1C75BC"/>
              </a:solidFill>
            </a:endParaRPr>
          </a:p>
        </p:txBody>
      </p:sp>
    </p:spTree>
    <p:extLst>
      <p:ext uri="{BB962C8B-B14F-4D97-AF65-F5344CB8AC3E}">
        <p14:creationId xmlns:p14="http://schemas.microsoft.com/office/powerpoint/2010/main" val="201884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AEB36-60C6-E551-19E7-1989D5989F01}"/>
              </a:ext>
            </a:extLst>
          </p:cNvPr>
          <p:cNvSpPr>
            <a:spLocks noGrp="1"/>
          </p:cNvSpPr>
          <p:nvPr>
            <p:ph type="title"/>
          </p:nvPr>
        </p:nvSpPr>
        <p:spPr>
          <a:xfrm>
            <a:off x="60995" y="119481"/>
            <a:ext cx="9204790" cy="1154878"/>
          </a:xfrm>
        </p:spPr>
        <p:txBody>
          <a:bodyPr/>
          <a:lstStyle/>
          <a:p>
            <a:r>
              <a:rPr lang="en-US"/>
              <a:t>Preparing for the end of EOS missions</a:t>
            </a:r>
          </a:p>
        </p:txBody>
      </p:sp>
      <p:pic>
        <p:nvPicPr>
          <p:cNvPr id="7" name="Content Placeholder 6" descr="A screenshot of a computer screen&#10;&#10;Description automatically generated">
            <a:extLst>
              <a:ext uri="{FF2B5EF4-FFF2-40B4-BE49-F238E27FC236}">
                <a16:creationId xmlns:a16="http://schemas.microsoft.com/office/drawing/2014/main" id="{EA38039D-AF3D-A9D3-5F5F-6C7302FBCFB9}"/>
              </a:ext>
            </a:extLst>
          </p:cNvPr>
          <p:cNvPicPr>
            <a:picLocks noGrp="1" noChangeAspect="1"/>
          </p:cNvPicPr>
          <p:nvPr>
            <p:ph sz="half" idx="2"/>
          </p:nvPr>
        </p:nvPicPr>
        <p:blipFill>
          <a:blip r:embed="rId3"/>
          <a:stretch>
            <a:fillRect/>
          </a:stretch>
        </p:blipFill>
        <p:spPr>
          <a:xfrm>
            <a:off x="6824676" y="494081"/>
            <a:ext cx="4882219" cy="5480043"/>
          </a:xfrm>
        </p:spPr>
      </p:pic>
      <p:sp>
        <p:nvSpPr>
          <p:cNvPr id="3" name="Content Placeholder 4">
            <a:extLst>
              <a:ext uri="{FF2B5EF4-FFF2-40B4-BE49-F238E27FC236}">
                <a16:creationId xmlns:a16="http://schemas.microsoft.com/office/drawing/2014/main" id="{74D5872F-D1F2-FCA3-58AD-1DE360DE497F}"/>
              </a:ext>
            </a:extLst>
          </p:cNvPr>
          <p:cNvSpPr txBox="1">
            <a:spLocks/>
          </p:cNvSpPr>
          <p:nvPr/>
        </p:nvSpPr>
        <p:spPr>
          <a:xfrm>
            <a:off x="679897" y="1978573"/>
            <a:ext cx="5525877" cy="323961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000" kern="1200">
                <a:solidFill>
                  <a:srgbClr val="000000"/>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Wingdings" pitchFamily="2" charset="2"/>
              <a:buChar char="Ø"/>
            </a:pPr>
            <a:r>
              <a:rPr lang="en-US" dirty="0"/>
              <a:t>The assimilation of SAGE water vapor is now possible in the GEOS </a:t>
            </a:r>
            <a:r>
              <a:rPr lang="en-US" dirty="0" err="1"/>
              <a:t>CoDAS</a:t>
            </a:r>
            <a:r>
              <a:rPr lang="en-US" dirty="0"/>
              <a:t> framework to carry-on the trend and climate assessments after the Aura mission.</a:t>
            </a:r>
          </a:p>
          <a:p>
            <a:pPr marL="342900" indent="-342900">
              <a:buFont typeface="Wingdings" pitchFamily="2" charset="2"/>
              <a:buChar char="Ø"/>
            </a:pPr>
            <a:r>
              <a:rPr lang="en-US" dirty="0">
                <a:solidFill>
                  <a:srgbClr val="0070C0"/>
                </a:solidFill>
              </a:rPr>
              <a:t>There is a clear benefit to assimilating the less frequent SAGE III/ISS water vapor observations, especially after anomalous events like the period following the </a:t>
            </a:r>
            <a:r>
              <a:rPr lang="en-US" dirty="0" err="1">
                <a:solidFill>
                  <a:srgbClr val="0070C0"/>
                </a:solidFill>
              </a:rPr>
              <a:t>Hunga</a:t>
            </a:r>
            <a:r>
              <a:rPr lang="en-US" dirty="0">
                <a:solidFill>
                  <a:srgbClr val="0070C0"/>
                </a:solidFill>
              </a:rPr>
              <a:t> Tonga Eruption. </a:t>
            </a:r>
          </a:p>
        </p:txBody>
      </p:sp>
      <p:sp>
        <p:nvSpPr>
          <p:cNvPr id="4" name="Slide Number Placeholder 3">
            <a:extLst>
              <a:ext uri="{FF2B5EF4-FFF2-40B4-BE49-F238E27FC236}">
                <a16:creationId xmlns:a16="http://schemas.microsoft.com/office/drawing/2014/main" id="{9384361F-7ECA-626D-E260-C4ECD690B679}"/>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17</a:t>
            </a:fld>
            <a:endParaRPr lang="en-US" dirty="0">
              <a:solidFill>
                <a:srgbClr val="1C75BC"/>
              </a:solidFill>
            </a:endParaRPr>
          </a:p>
        </p:txBody>
      </p:sp>
      <p:sp>
        <p:nvSpPr>
          <p:cNvPr id="5" name="Rectangle 4">
            <a:extLst>
              <a:ext uri="{FF2B5EF4-FFF2-40B4-BE49-F238E27FC236}">
                <a16:creationId xmlns:a16="http://schemas.microsoft.com/office/drawing/2014/main" id="{5E968E97-0200-786E-4921-BB8FF61B4AC3}"/>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4"/>
              </a:rPr>
              <a:t>https://gmao.gsfc.nasa.gov/weather_prediction/GEOS-C</a:t>
            </a:r>
            <a:r>
              <a:rPr lang="en-US" sz="1333">
                <a:solidFill>
                  <a:srgbClr val="1C75BC"/>
                </a:solidFill>
                <a:hlinkClick r:id="rId4"/>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
        <p:nvSpPr>
          <p:cNvPr id="8" name="TextBox 7">
            <a:extLst>
              <a:ext uri="{FF2B5EF4-FFF2-40B4-BE49-F238E27FC236}">
                <a16:creationId xmlns:a16="http://schemas.microsoft.com/office/drawing/2014/main" id="{249E1F69-098A-8A87-3ACF-01227B5C82F0}"/>
              </a:ext>
            </a:extLst>
          </p:cNvPr>
          <p:cNvSpPr txBox="1"/>
          <p:nvPr/>
        </p:nvSpPr>
        <p:spPr>
          <a:xfrm>
            <a:off x="6824676" y="5935810"/>
            <a:ext cx="5199002" cy="523220"/>
          </a:xfrm>
          <a:prstGeom prst="rect">
            <a:avLst/>
          </a:prstGeom>
          <a:noFill/>
        </p:spPr>
        <p:txBody>
          <a:bodyPr wrap="square">
            <a:spAutoFit/>
          </a:bodyPr>
          <a:lstStyle/>
          <a:p>
            <a:r>
              <a:rPr lang="en-US" sz="1400" dirty="0">
                <a:solidFill>
                  <a:srgbClr val="000000"/>
                </a:solidFill>
              </a:rPr>
              <a:t>Tropical tape recorder signal assessed as anomalies in water vapor for 15°S to 15°N.  Figure from Knowland et al. in prep</a:t>
            </a:r>
          </a:p>
        </p:txBody>
      </p:sp>
    </p:spTree>
    <p:extLst>
      <p:ext uri="{BB962C8B-B14F-4D97-AF65-F5344CB8AC3E}">
        <p14:creationId xmlns:p14="http://schemas.microsoft.com/office/powerpoint/2010/main" val="2824284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822EA0-432D-F2F7-93B5-A96CE70A335F}"/>
              </a:ext>
            </a:extLst>
          </p:cNvPr>
          <p:cNvPicPr>
            <a:picLocks noChangeAspect="1"/>
          </p:cNvPicPr>
          <p:nvPr/>
        </p:nvPicPr>
        <p:blipFill rotWithShape="1">
          <a:blip r:embed="rId3">
            <a:extLst>
              <a:ext uri="{28A0092B-C50C-407E-A947-70E740481C1C}">
                <a14:useLocalDpi xmlns:a14="http://schemas.microsoft.com/office/drawing/2010/main" val="0"/>
              </a:ext>
            </a:extLst>
          </a:blip>
          <a:srcRect l="9976" t="48058"/>
          <a:stretch/>
        </p:blipFill>
        <p:spPr>
          <a:xfrm>
            <a:off x="9682125" y="2365659"/>
            <a:ext cx="2143842" cy="1605841"/>
          </a:xfrm>
          <a:prstGeom prst="rect">
            <a:avLst/>
          </a:prstGeom>
        </p:spPr>
      </p:pic>
      <p:sp>
        <p:nvSpPr>
          <p:cNvPr id="4" name="Title 3">
            <a:extLst>
              <a:ext uri="{FF2B5EF4-FFF2-40B4-BE49-F238E27FC236}">
                <a16:creationId xmlns:a16="http://schemas.microsoft.com/office/drawing/2014/main" id="{C6FA4264-AF8F-45CD-3FBC-902BE190C2F8}"/>
              </a:ext>
            </a:extLst>
          </p:cNvPr>
          <p:cNvSpPr>
            <a:spLocks noGrp="1"/>
          </p:cNvSpPr>
          <p:nvPr>
            <p:ph type="title"/>
          </p:nvPr>
        </p:nvSpPr>
        <p:spPr>
          <a:xfrm>
            <a:off x="296792" y="187841"/>
            <a:ext cx="5799208" cy="1154878"/>
          </a:xfrm>
        </p:spPr>
        <p:txBody>
          <a:bodyPr/>
          <a:lstStyle/>
          <a:p>
            <a:r>
              <a:rPr lang="en-US"/>
              <a:t>Summary</a:t>
            </a:r>
          </a:p>
        </p:txBody>
      </p:sp>
      <p:sp>
        <p:nvSpPr>
          <p:cNvPr id="5" name="Text Placeholder 4">
            <a:extLst>
              <a:ext uri="{FF2B5EF4-FFF2-40B4-BE49-F238E27FC236}">
                <a16:creationId xmlns:a16="http://schemas.microsoft.com/office/drawing/2014/main" id="{173E0AC0-B7FF-E740-41F2-05211ACF9B95}"/>
              </a:ext>
            </a:extLst>
          </p:cNvPr>
          <p:cNvSpPr>
            <a:spLocks noGrp="1"/>
          </p:cNvSpPr>
          <p:nvPr>
            <p:ph type="body" sz="quarter" idx="13"/>
          </p:nvPr>
        </p:nvSpPr>
        <p:spPr>
          <a:xfrm>
            <a:off x="496460" y="1122413"/>
            <a:ext cx="5609032" cy="4498975"/>
          </a:xfrm>
        </p:spPr>
        <p:txBody>
          <a:bodyPr/>
          <a:lstStyle/>
          <a:p>
            <a:pPr marL="514350" indent="-514350" algn="l">
              <a:buFont typeface="Wingdings" pitchFamily="2" charset="2"/>
              <a:buChar char="v"/>
            </a:pPr>
            <a:r>
              <a:rPr lang="en-US" dirty="0">
                <a:solidFill>
                  <a:srgbClr val="000000"/>
                </a:solidFill>
              </a:rPr>
              <a:t>GMAO has a state-of-the-science Earth System </a:t>
            </a:r>
            <a:r>
              <a:rPr lang="en-US" dirty="0"/>
              <a:t>model and data assimilation system</a:t>
            </a:r>
          </a:p>
          <a:p>
            <a:pPr marL="514350" indent="-514350" algn="l">
              <a:buFont typeface="Wingdings" pitchFamily="2" charset="2"/>
              <a:buChar char="v"/>
            </a:pPr>
            <a:r>
              <a:rPr lang="en-US" sz="2000" dirty="0"/>
              <a:t>Daily GEOS-CF global 5-day composition forecasts at 0.25° (25km) resolution are generated in near-real time</a:t>
            </a:r>
          </a:p>
          <a:p>
            <a:pPr marL="514350" indent="-514350" algn="l">
              <a:buFont typeface="Wingdings" pitchFamily="2" charset="2"/>
              <a:buChar char="v"/>
            </a:pPr>
            <a:r>
              <a:rPr lang="en-US" dirty="0"/>
              <a:t>GEOS-CF v2 will include </a:t>
            </a:r>
            <a:r>
              <a:rPr lang="en-US" dirty="0" err="1"/>
              <a:t>CoDAS</a:t>
            </a:r>
            <a:r>
              <a:rPr lang="en-US" dirty="0"/>
              <a:t> with O</a:t>
            </a:r>
            <a:r>
              <a:rPr lang="en-US" baseline="-25000" dirty="0"/>
              <a:t>3</a:t>
            </a:r>
            <a:r>
              <a:rPr lang="en-US" dirty="0"/>
              <a:t>, NO</a:t>
            </a:r>
            <a:r>
              <a:rPr lang="en-US" baseline="-25000" dirty="0"/>
              <a:t>2</a:t>
            </a:r>
            <a:r>
              <a:rPr lang="en-US" dirty="0"/>
              <a:t>, and SO</a:t>
            </a:r>
            <a:r>
              <a:rPr lang="en-US" baseline="-25000" dirty="0"/>
              <a:t>2</a:t>
            </a:r>
          </a:p>
          <a:p>
            <a:pPr marL="514350" indent="-514350" algn="l">
              <a:buFont typeface="Wingdings" pitchFamily="2" charset="2"/>
              <a:buChar char="v"/>
            </a:pPr>
            <a:r>
              <a:rPr lang="en-US" dirty="0"/>
              <a:t>GEOS Composition Reanalysis builds on the development of tropospheric and stratospheric composition modeling and assimilation at GMAO  </a:t>
            </a:r>
          </a:p>
          <a:p>
            <a:pPr marL="514350" indent="-514350" algn="l">
              <a:buFont typeface="Wingdings" pitchFamily="2" charset="2"/>
              <a:buChar char="v"/>
            </a:pPr>
            <a:r>
              <a:rPr lang="en-US" dirty="0">
                <a:solidFill>
                  <a:srgbClr val="000000"/>
                </a:solidFill>
              </a:rPr>
              <a:t>Involved and invested in </a:t>
            </a:r>
            <a:r>
              <a:rPr lang="en-US" dirty="0"/>
              <a:t>new data assimilation infrastructure for multi-constituent data assimilation system </a:t>
            </a:r>
          </a:p>
          <a:p>
            <a:pPr marL="514350" indent="-514350" algn="l">
              <a:buFont typeface="Wingdings" pitchFamily="2" charset="2"/>
              <a:buChar char="v"/>
            </a:pPr>
            <a:r>
              <a:rPr lang="en-US" dirty="0"/>
              <a:t>NASA products are research products </a:t>
            </a:r>
          </a:p>
          <a:p>
            <a:pPr marL="514350" indent="-514350" algn="l">
              <a:buFont typeface="Wingdings" pitchFamily="2" charset="2"/>
              <a:buChar char="v"/>
            </a:pPr>
            <a:endParaRPr lang="en-US" dirty="0"/>
          </a:p>
          <a:p>
            <a:pPr marL="514350" indent="-514350" algn="l">
              <a:buFont typeface="Wingdings" pitchFamily="2" charset="2"/>
              <a:buChar char="v"/>
            </a:pPr>
            <a:endParaRPr lang="en-US" dirty="0">
              <a:solidFill>
                <a:srgbClr val="000000"/>
              </a:solidFill>
            </a:endParaRPr>
          </a:p>
        </p:txBody>
      </p:sp>
      <p:pic>
        <p:nvPicPr>
          <p:cNvPr id="45" name="Picture 44">
            <a:extLst>
              <a:ext uri="{FF2B5EF4-FFF2-40B4-BE49-F238E27FC236}">
                <a16:creationId xmlns:a16="http://schemas.microsoft.com/office/drawing/2014/main" id="{CF866462-DCED-9C54-CE0C-6FB63BF3A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956" y="278365"/>
            <a:ext cx="2304902" cy="2022284"/>
          </a:xfrm>
          <a:prstGeom prst="rect">
            <a:avLst/>
          </a:prstGeom>
        </p:spPr>
      </p:pic>
      <p:pic>
        <p:nvPicPr>
          <p:cNvPr id="49" name="Picture 48">
            <a:extLst>
              <a:ext uri="{FF2B5EF4-FFF2-40B4-BE49-F238E27FC236}">
                <a16:creationId xmlns:a16="http://schemas.microsoft.com/office/drawing/2014/main" id="{9420D0C1-BD4C-62D2-713E-1D8383F64E34}"/>
              </a:ext>
            </a:extLst>
          </p:cNvPr>
          <p:cNvPicPr>
            <a:picLocks noChangeAspect="1"/>
          </p:cNvPicPr>
          <p:nvPr/>
        </p:nvPicPr>
        <p:blipFill>
          <a:blip r:embed="rId5"/>
          <a:srcRect/>
          <a:stretch/>
        </p:blipFill>
        <p:spPr>
          <a:xfrm>
            <a:off x="6930846" y="2266743"/>
            <a:ext cx="2752320" cy="2256367"/>
          </a:xfrm>
          <a:prstGeom prst="rect">
            <a:avLst/>
          </a:prstGeom>
        </p:spPr>
      </p:pic>
      <p:pic>
        <p:nvPicPr>
          <p:cNvPr id="50" name="Picture 49" descr="A picture containing drawing&#10;&#10;Description automatically generated">
            <a:extLst>
              <a:ext uri="{FF2B5EF4-FFF2-40B4-BE49-F238E27FC236}">
                <a16:creationId xmlns:a16="http://schemas.microsoft.com/office/drawing/2014/main" id="{9CE9182F-FE50-201C-2644-595DF9697250}"/>
              </a:ext>
            </a:extLst>
          </p:cNvPr>
          <p:cNvPicPr>
            <a:picLocks noChangeAspect="1"/>
          </p:cNvPicPr>
          <p:nvPr/>
        </p:nvPicPr>
        <p:blipFill>
          <a:blip r:embed="rId6"/>
          <a:stretch>
            <a:fillRect/>
          </a:stretch>
        </p:blipFill>
        <p:spPr>
          <a:xfrm>
            <a:off x="9672633" y="3856821"/>
            <a:ext cx="1717507" cy="1633039"/>
          </a:xfrm>
          <a:prstGeom prst="rect">
            <a:avLst/>
          </a:prstGeom>
        </p:spPr>
      </p:pic>
      <p:pic>
        <p:nvPicPr>
          <p:cNvPr id="51" name="Picture 50">
            <a:extLst>
              <a:ext uri="{FF2B5EF4-FFF2-40B4-BE49-F238E27FC236}">
                <a16:creationId xmlns:a16="http://schemas.microsoft.com/office/drawing/2014/main" id="{DBB267E3-EBA4-A1ED-B6FA-B0134F1B4349}"/>
              </a:ext>
            </a:extLst>
          </p:cNvPr>
          <p:cNvPicPr>
            <a:picLocks noChangeAspect="1"/>
          </p:cNvPicPr>
          <p:nvPr/>
        </p:nvPicPr>
        <p:blipFill>
          <a:blip r:embed="rId7"/>
          <a:stretch>
            <a:fillRect/>
          </a:stretch>
        </p:blipFill>
        <p:spPr>
          <a:xfrm>
            <a:off x="11313613" y="3600330"/>
            <a:ext cx="878387" cy="868406"/>
          </a:xfrm>
          <a:prstGeom prst="rect">
            <a:avLst/>
          </a:prstGeom>
        </p:spPr>
      </p:pic>
      <p:pic>
        <p:nvPicPr>
          <p:cNvPr id="54" name="Picture 53" descr="Graphical user interface, application&#10;&#10;Description automatically generated">
            <a:extLst>
              <a:ext uri="{FF2B5EF4-FFF2-40B4-BE49-F238E27FC236}">
                <a16:creationId xmlns:a16="http://schemas.microsoft.com/office/drawing/2014/main" id="{9BDFE678-7362-7FEF-30EB-5989F76366AC}"/>
              </a:ext>
            </a:extLst>
          </p:cNvPr>
          <p:cNvPicPr>
            <a:picLocks noChangeAspect="1"/>
          </p:cNvPicPr>
          <p:nvPr/>
        </p:nvPicPr>
        <p:blipFill>
          <a:blip r:embed="rId8"/>
          <a:stretch>
            <a:fillRect/>
          </a:stretch>
        </p:blipFill>
        <p:spPr>
          <a:xfrm>
            <a:off x="9369468" y="5355547"/>
            <a:ext cx="2822532" cy="1587675"/>
          </a:xfrm>
          <a:prstGeom prst="rect">
            <a:avLst/>
          </a:prstGeom>
        </p:spPr>
      </p:pic>
      <p:sp>
        <p:nvSpPr>
          <p:cNvPr id="2" name="TextBox 1">
            <a:extLst>
              <a:ext uri="{FF2B5EF4-FFF2-40B4-BE49-F238E27FC236}">
                <a16:creationId xmlns:a16="http://schemas.microsoft.com/office/drawing/2014/main" id="{6DD758E4-67DB-9C84-0FC5-0F23830406E2}"/>
              </a:ext>
            </a:extLst>
          </p:cNvPr>
          <p:cNvSpPr txBox="1"/>
          <p:nvPr/>
        </p:nvSpPr>
        <p:spPr>
          <a:xfrm>
            <a:off x="658998" y="5916667"/>
            <a:ext cx="5074795" cy="400110"/>
          </a:xfrm>
          <a:prstGeom prst="rect">
            <a:avLst/>
          </a:prstGeom>
          <a:noFill/>
        </p:spPr>
        <p:txBody>
          <a:bodyPr wrap="square" rtlCol="0">
            <a:spAutoFit/>
          </a:bodyPr>
          <a:lstStyle/>
          <a:p>
            <a:pPr algn="ctr"/>
            <a:r>
              <a:rPr lang="en-US" sz="2000" i="1" dirty="0">
                <a:solidFill>
                  <a:srgbClr val="1C75BC"/>
                </a:solidFill>
              </a:rPr>
              <a:t>Thank you for listening!</a:t>
            </a:r>
          </a:p>
        </p:txBody>
      </p:sp>
      <p:sp>
        <p:nvSpPr>
          <p:cNvPr id="3" name="Rectangle 2">
            <a:extLst>
              <a:ext uri="{FF2B5EF4-FFF2-40B4-BE49-F238E27FC236}">
                <a16:creationId xmlns:a16="http://schemas.microsoft.com/office/drawing/2014/main" id="{B6F6324F-F798-FB85-CC78-9DAC901A1B9C}"/>
              </a:ext>
            </a:extLst>
          </p:cNvPr>
          <p:cNvSpPr/>
          <p:nvPr/>
        </p:nvSpPr>
        <p:spPr>
          <a:xfrm>
            <a:off x="274320" y="6416876"/>
            <a:ext cx="11628120" cy="400110"/>
          </a:xfrm>
          <a:prstGeom prst="rect">
            <a:avLst/>
          </a:prstGeom>
        </p:spPr>
        <p:txBody>
          <a:bodyPr wrap="square" anchor="ctr">
            <a:spAutoFit/>
          </a:bodyPr>
          <a:lstStyle/>
          <a:p>
            <a:pPr algn="ctr"/>
            <a:r>
              <a:rPr lang="en-US" sz="1000">
                <a:solidFill>
                  <a:srgbClr val="1C75BC"/>
                </a:solidFill>
              </a:rPr>
              <a:t>K. Emma Knowland</a:t>
            </a:r>
            <a:br>
              <a:rPr lang="en-US" sz="1000">
                <a:solidFill>
                  <a:srgbClr val="1C75BC"/>
                </a:solidFill>
              </a:rPr>
            </a:br>
            <a:r>
              <a:rPr lang="en-US" sz="1000" err="1">
                <a:solidFill>
                  <a:srgbClr val="1C75BC"/>
                </a:solidFill>
              </a:rPr>
              <a:t>k.e.knowland@nasa.gov</a:t>
            </a:r>
            <a:endParaRPr lang="en-US" sz="1000">
              <a:solidFill>
                <a:srgbClr val="1C75BC"/>
              </a:solidFill>
            </a:endParaRPr>
          </a:p>
        </p:txBody>
      </p:sp>
      <p:pic>
        <p:nvPicPr>
          <p:cNvPr id="7" name="Content Placeholder 5">
            <a:extLst>
              <a:ext uri="{FF2B5EF4-FFF2-40B4-BE49-F238E27FC236}">
                <a16:creationId xmlns:a16="http://schemas.microsoft.com/office/drawing/2014/main" id="{95B22FFE-0C65-1860-FE04-E6AB7C52518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605264" y="4240794"/>
            <a:ext cx="1315100" cy="1127001"/>
          </a:xfrm>
          <a:prstGeom prst="rect">
            <a:avLst/>
          </a:prstGeom>
        </p:spPr>
      </p:pic>
      <p:pic>
        <p:nvPicPr>
          <p:cNvPr id="8" name="Picture 7">
            <a:extLst>
              <a:ext uri="{FF2B5EF4-FFF2-40B4-BE49-F238E27FC236}">
                <a16:creationId xmlns:a16="http://schemas.microsoft.com/office/drawing/2014/main" id="{3A09D0D2-D078-843D-5312-A9725102361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569903" y="4224448"/>
            <a:ext cx="1377503" cy="1127001"/>
          </a:xfrm>
          <a:prstGeom prst="rect">
            <a:avLst/>
          </a:prstGeom>
        </p:spPr>
      </p:pic>
      <p:pic>
        <p:nvPicPr>
          <p:cNvPr id="9" name="Picture 8">
            <a:extLst>
              <a:ext uri="{FF2B5EF4-FFF2-40B4-BE49-F238E27FC236}">
                <a16:creationId xmlns:a16="http://schemas.microsoft.com/office/drawing/2014/main" id="{E77841C2-847E-E3C0-5C15-654A83B17D6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617071" y="4787949"/>
            <a:ext cx="1301553" cy="1127000"/>
          </a:xfrm>
          <a:prstGeom prst="rect">
            <a:avLst/>
          </a:prstGeom>
        </p:spPr>
      </p:pic>
      <p:pic>
        <p:nvPicPr>
          <p:cNvPr id="10" name="Picture 4" descr="Details are in the caption following the image">
            <a:extLst>
              <a:ext uri="{FF2B5EF4-FFF2-40B4-BE49-F238E27FC236}">
                <a16:creationId xmlns:a16="http://schemas.microsoft.com/office/drawing/2014/main" id="{F98B5945-CE01-08A5-3808-D93628BCA1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9860"/>
          <a:stretch/>
        </p:blipFill>
        <p:spPr bwMode="auto">
          <a:xfrm>
            <a:off x="7584776" y="5905051"/>
            <a:ext cx="1784692" cy="9321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722F2ED0-780A-EDE8-F30A-6FC67991B01E}"/>
              </a:ext>
            </a:extLst>
          </p:cNvPr>
          <p:cNvPicPr>
            <a:picLocks noChangeAspect="1"/>
          </p:cNvPicPr>
          <p:nvPr/>
        </p:nvPicPr>
        <p:blipFill rotWithShape="1">
          <a:blip r:embed="rId13"/>
          <a:srcRect l="33407" t="49802" r="35131" b="-2522"/>
          <a:stretch/>
        </p:blipFill>
        <p:spPr>
          <a:xfrm>
            <a:off x="9212021" y="952949"/>
            <a:ext cx="2829303" cy="1412709"/>
          </a:xfrm>
          <a:prstGeom prst="rect">
            <a:avLst/>
          </a:prstGeom>
        </p:spPr>
      </p:pic>
    </p:spTree>
    <p:extLst>
      <p:ext uri="{BB962C8B-B14F-4D97-AF65-F5344CB8AC3E}">
        <p14:creationId xmlns:p14="http://schemas.microsoft.com/office/powerpoint/2010/main" val="64959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E1D5DD-482D-DE48-A112-CCFCE29E0868}"/>
              </a:ext>
            </a:extLst>
          </p:cNvPr>
          <p:cNvGrpSpPr/>
          <p:nvPr/>
        </p:nvGrpSpPr>
        <p:grpSpPr>
          <a:xfrm>
            <a:off x="429780" y="1532787"/>
            <a:ext cx="6407245" cy="2115323"/>
            <a:chOff x="284746" y="1140151"/>
            <a:chExt cx="6407245" cy="211532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46" y="1140151"/>
              <a:ext cx="2304434" cy="2021873"/>
            </a:xfrm>
            <a:prstGeom prst="rect">
              <a:avLst/>
            </a:prstGeom>
          </p:spPr>
        </p:pic>
        <p:sp>
          <p:nvSpPr>
            <p:cNvPr id="31" name="Oval 4"/>
            <p:cNvSpPr/>
            <p:nvPr/>
          </p:nvSpPr>
          <p:spPr>
            <a:xfrm>
              <a:off x="5379862" y="1411902"/>
              <a:ext cx="1312129" cy="1312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1" tIns="72391" rIns="72391" bIns="72391" numCol="1" spcCol="1270" anchor="ctr" anchorCtr="0">
              <a:noAutofit/>
            </a:bodyPr>
            <a:lstStyle/>
            <a:p>
              <a:pPr algn="ctr" defTabSz="2533523">
                <a:lnSpc>
                  <a:spcPct val="90000"/>
                </a:lnSpc>
                <a:spcBef>
                  <a:spcPct val="0"/>
                </a:spcBef>
                <a:spcAft>
                  <a:spcPct val="35000"/>
                </a:spcAft>
                <a:defRPr/>
              </a:pPr>
              <a:endParaRPr lang="en-US" sz="5700">
                <a:solidFill>
                  <a:srgbClr val="FFFFFF"/>
                </a:solidFill>
                <a:latin typeface="Arial" panose="020B0604020202020204"/>
              </a:endParaRPr>
            </a:p>
          </p:txBody>
        </p:sp>
        <p:sp>
          <p:nvSpPr>
            <p:cNvPr id="5" name="Cross 4">
              <a:extLst>
                <a:ext uri="{FF2B5EF4-FFF2-40B4-BE49-F238E27FC236}">
                  <a16:creationId xmlns:a16="http://schemas.microsoft.com/office/drawing/2014/main" id="{D22B7446-D0F1-4D4E-88BB-EC6342864E5D}"/>
                </a:ext>
              </a:extLst>
            </p:cNvPr>
            <p:cNvSpPr/>
            <p:nvPr/>
          </p:nvSpPr>
          <p:spPr>
            <a:xfrm>
              <a:off x="2932050" y="2014829"/>
              <a:ext cx="1326383" cy="1240644"/>
            </a:xfrm>
            <a:prstGeom prst="plus">
              <a:avLst>
                <a:gd name="adj" fmla="val 39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1351">
                <a:solidFill>
                  <a:srgbClr val="FFFFFF"/>
                </a:solidFill>
                <a:latin typeface="Arial" panose="020B0604020202020204"/>
              </a:endParaRPr>
            </a:p>
          </p:txBody>
        </p:sp>
      </p:grpSp>
      <p:pic>
        <p:nvPicPr>
          <p:cNvPr id="14" name="Picture 13">
            <a:extLst>
              <a:ext uri="{FF2B5EF4-FFF2-40B4-BE49-F238E27FC236}">
                <a16:creationId xmlns:a16="http://schemas.microsoft.com/office/drawing/2014/main" id="{C8BDCF14-8FA2-194E-A7B9-1CF29DD6DAB0}"/>
              </a:ext>
            </a:extLst>
          </p:cNvPr>
          <p:cNvPicPr>
            <a:picLocks noChangeAspect="1"/>
          </p:cNvPicPr>
          <p:nvPr/>
        </p:nvPicPr>
        <p:blipFill>
          <a:blip r:embed="rId4"/>
          <a:stretch>
            <a:fillRect/>
          </a:stretch>
        </p:blipFill>
        <p:spPr>
          <a:xfrm>
            <a:off x="4836744" y="1293028"/>
            <a:ext cx="2178101" cy="2228872"/>
          </a:xfrm>
          <a:prstGeom prst="rect">
            <a:avLst/>
          </a:prstGeom>
        </p:spPr>
      </p:pic>
      <p:sp>
        <p:nvSpPr>
          <p:cNvPr id="15" name="Rectangle 14">
            <a:extLst>
              <a:ext uri="{FF2B5EF4-FFF2-40B4-BE49-F238E27FC236}">
                <a16:creationId xmlns:a16="http://schemas.microsoft.com/office/drawing/2014/main" id="{66592030-42FB-CC4D-B2C6-D6A9DC1D3292}"/>
              </a:ext>
            </a:extLst>
          </p:cNvPr>
          <p:cNvSpPr/>
          <p:nvPr/>
        </p:nvSpPr>
        <p:spPr>
          <a:xfrm>
            <a:off x="424012" y="3554661"/>
            <a:ext cx="2310203" cy="597345"/>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2400">
                <a:solidFill>
                  <a:srgbClr val="FFFFFF"/>
                </a:solidFill>
                <a:latin typeface="Arial" panose="020B0604020202020204"/>
              </a:rPr>
              <a:t>GEOS NWP</a:t>
            </a:r>
          </a:p>
        </p:txBody>
      </p:sp>
      <p:sp>
        <p:nvSpPr>
          <p:cNvPr id="6" name="Right Arrow 5">
            <a:extLst>
              <a:ext uri="{FF2B5EF4-FFF2-40B4-BE49-F238E27FC236}">
                <a16:creationId xmlns:a16="http://schemas.microsoft.com/office/drawing/2014/main" id="{38AE55AB-4402-A541-B65E-0FEE047FBAB9}"/>
              </a:ext>
            </a:extLst>
          </p:cNvPr>
          <p:cNvSpPr/>
          <p:nvPr/>
        </p:nvSpPr>
        <p:spPr>
          <a:xfrm>
            <a:off x="7505368" y="2488797"/>
            <a:ext cx="1316736" cy="1033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sz="2400">
              <a:solidFill>
                <a:srgbClr val="FFFFFF"/>
              </a:solidFill>
              <a:latin typeface="Arial" panose="020B0604020202020204"/>
            </a:endParaRPr>
          </a:p>
        </p:txBody>
      </p:sp>
      <p:grpSp>
        <p:nvGrpSpPr>
          <p:cNvPr id="8" name="Group 7">
            <a:extLst>
              <a:ext uri="{FF2B5EF4-FFF2-40B4-BE49-F238E27FC236}">
                <a16:creationId xmlns:a16="http://schemas.microsoft.com/office/drawing/2014/main" id="{94E5E4DA-8408-8B4D-890F-E017131E0B7D}"/>
              </a:ext>
            </a:extLst>
          </p:cNvPr>
          <p:cNvGrpSpPr/>
          <p:nvPr/>
        </p:nvGrpSpPr>
        <p:grpSpPr>
          <a:xfrm>
            <a:off x="4836745" y="3584589"/>
            <a:ext cx="2310203" cy="567417"/>
            <a:chOff x="3810438" y="2993895"/>
            <a:chExt cx="1732652" cy="425563"/>
          </a:xfrm>
        </p:grpSpPr>
        <p:sp>
          <p:nvSpPr>
            <p:cNvPr id="20" name="Rectangle 19">
              <a:extLst>
                <a:ext uri="{FF2B5EF4-FFF2-40B4-BE49-F238E27FC236}">
                  <a16:creationId xmlns:a16="http://schemas.microsoft.com/office/drawing/2014/main" id="{FF119FAD-634C-7343-9839-D7F017C03277}"/>
                </a:ext>
              </a:extLst>
            </p:cNvPr>
            <p:cNvSpPr/>
            <p:nvPr/>
          </p:nvSpPr>
          <p:spPr>
            <a:xfrm>
              <a:off x="3810438" y="2993895"/>
              <a:ext cx="1732652" cy="425563"/>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2400">
                  <a:solidFill>
                    <a:srgbClr val="FFFFFF"/>
                  </a:solidFill>
                  <a:latin typeface="Arial" panose="020B0604020202020204"/>
                </a:rPr>
                <a:t>GEOS - </a:t>
              </a:r>
              <a:r>
                <a:rPr lang="en-US" sz="2400" err="1">
                  <a:solidFill>
                    <a:srgbClr val="FFFFFF"/>
                  </a:solidFill>
                  <a:latin typeface="Arial" panose="020B0604020202020204"/>
                </a:rPr>
                <a:t>Chem</a:t>
              </a:r>
              <a:endParaRPr lang="en-US" sz="2400">
                <a:solidFill>
                  <a:srgbClr val="FFFFFF"/>
                </a:solidFill>
                <a:latin typeface="Arial" panose="020B0604020202020204"/>
              </a:endParaRPr>
            </a:p>
          </p:txBody>
        </p:sp>
        <p:pic>
          <p:nvPicPr>
            <p:cNvPr id="21" name="Picture 20">
              <a:extLst>
                <a:ext uri="{FF2B5EF4-FFF2-40B4-BE49-F238E27FC236}">
                  <a16:creationId xmlns:a16="http://schemas.microsoft.com/office/drawing/2014/main" id="{E5F8C7B0-5F7E-4544-AC9F-22CD17B6B7F2}"/>
                </a:ext>
              </a:extLst>
            </p:cNvPr>
            <p:cNvPicPr>
              <a:picLocks noChangeAspect="1"/>
            </p:cNvPicPr>
            <p:nvPr/>
          </p:nvPicPr>
          <p:blipFill>
            <a:blip r:embed="rId5"/>
            <a:stretch>
              <a:fillRect/>
            </a:stretch>
          </p:blipFill>
          <p:spPr>
            <a:xfrm>
              <a:off x="3859974" y="3103218"/>
              <a:ext cx="1633577" cy="236322"/>
            </a:xfrm>
            <a:prstGeom prst="rect">
              <a:avLst/>
            </a:prstGeom>
          </p:spPr>
        </p:pic>
      </p:grpSp>
      <p:sp>
        <p:nvSpPr>
          <p:cNvPr id="10" name="TextBox 9">
            <a:extLst>
              <a:ext uri="{FF2B5EF4-FFF2-40B4-BE49-F238E27FC236}">
                <a16:creationId xmlns:a16="http://schemas.microsoft.com/office/drawing/2014/main" id="{0057C352-DEFA-1448-BB00-E71DEA3B8F2F}"/>
              </a:ext>
            </a:extLst>
          </p:cNvPr>
          <p:cNvSpPr txBox="1"/>
          <p:nvPr/>
        </p:nvSpPr>
        <p:spPr>
          <a:xfrm>
            <a:off x="698792" y="4434255"/>
            <a:ext cx="10925941" cy="2127827"/>
          </a:xfrm>
          <a:prstGeom prst="rect">
            <a:avLst/>
          </a:prstGeom>
          <a:noFill/>
        </p:spPr>
        <p:txBody>
          <a:bodyPr wrap="square" rtlCol="0">
            <a:spAutoFit/>
          </a:bodyPr>
          <a:lstStyle/>
          <a:p>
            <a:r>
              <a:rPr lang="en-US" sz="1470" dirty="0">
                <a:solidFill>
                  <a:schemeClr val="bg2">
                    <a:lumMod val="10000"/>
                  </a:schemeClr>
                </a:solidFill>
              </a:rPr>
              <a:t>Keller, C. A., Knowland, K. E., et al. (2021). </a:t>
            </a:r>
            <a:r>
              <a:rPr lang="en-US" sz="1470" b="1" dirty="0">
                <a:solidFill>
                  <a:schemeClr val="bg2">
                    <a:lumMod val="10000"/>
                  </a:schemeClr>
                </a:solidFill>
              </a:rPr>
              <a:t>Description of the NASA GEOS composition forecast modeling system GEOS-CF v1.0</a:t>
            </a:r>
            <a:r>
              <a:rPr lang="en-US" sz="1470" dirty="0">
                <a:solidFill>
                  <a:schemeClr val="bg2">
                    <a:lumMod val="10000"/>
                  </a:schemeClr>
                </a:solidFill>
              </a:rPr>
              <a:t>. </a:t>
            </a:r>
            <a:r>
              <a:rPr lang="en-US" sz="1470" i="1" dirty="0">
                <a:solidFill>
                  <a:schemeClr val="bg2">
                    <a:lumMod val="10000"/>
                  </a:schemeClr>
                </a:solidFill>
              </a:rPr>
              <a:t>Journal of Advances in Modeling Earth Systems (JAMES)</a:t>
            </a:r>
            <a:r>
              <a:rPr lang="en-US" sz="1470" dirty="0">
                <a:solidFill>
                  <a:schemeClr val="bg2">
                    <a:lumMod val="10000"/>
                  </a:schemeClr>
                </a:solidFill>
              </a:rPr>
              <a:t>, 13, e2020MS002413. https://</a:t>
            </a:r>
            <a:r>
              <a:rPr lang="en-US" sz="1470" dirty="0" err="1">
                <a:solidFill>
                  <a:schemeClr val="bg2">
                    <a:lumMod val="10000"/>
                  </a:schemeClr>
                </a:solidFill>
              </a:rPr>
              <a:t>doi.org</a:t>
            </a:r>
            <a:r>
              <a:rPr lang="en-US" sz="1470" dirty="0">
                <a:solidFill>
                  <a:schemeClr val="bg2">
                    <a:lumMod val="10000"/>
                  </a:schemeClr>
                </a:solidFill>
              </a:rPr>
              <a:t>/10.1029/2020MS002413 </a:t>
            </a:r>
          </a:p>
          <a:p>
            <a:endParaRPr lang="en-US" sz="1470" dirty="0">
              <a:solidFill>
                <a:schemeClr val="bg2">
                  <a:lumMod val="10000"/>
                </a:schemeClr>
              </a:solidFill>
            </a:endParaRPr>
          </a:p>
          <a:p>
            <a:r>
              <a:rPr lang="en-US" sz="1470" dirty="0">
                <a:solidFill>
                  <a:schemeClr val="bg2">
                    <a:lumMod val="10000"/>
                  </a:schemeClr>
                </a:solidFill>
              </a:rPr>
              <a:t>Knowland, K. E., Keller, C. A., et al. (2022). </a:t>
            </a:r>
            <a:r>
              <a:rPr lang="en-US" sz="1470" b="1" dirty="0">
                <a:solidFill>
                  <a:schemeClr val="bg2">
                    <a:lumMod val="10000"/>
                  </a:schemeClr>
                </a:solidFill>
              </a:rPr>
              <a:t>NASA GEOS Composition Forecast Modeling System GEOS‐CF v1.0: Stratospheric Composition.</a:t>
            </a:r>
            <a:r>
              <a:rPr lang="en-US" sz="1470" dirty="0">
                <a:solidFill>
                  <a:schemeClr val="bg2">
                    <a:lumMod val="10000"/>
                  </a:schemeClr>
                </a:solidFill>
              </a:rPr>
              <a:t> </a:t>
            </a:r>
            <a:r>
              <a:rPr lang="en-US" sz="1470" i="1" dirty="0">
                <a:solidFill>
                  <a:schemeClr val="bg2">
                    <a:lumMod val="10000"/>
                  </a:schemeClr>
                </a:solidFill>
              </a:rPr>
              <a:t>JAMES</a:t>
            </a:r>
            <a:r>
              <a:rPr lang="en-US" sz="1470" dirty="0">
                <a:solidFill>
                  <a:schemeClr val="bg2">
                    <a:lumMod val="10000"/>
                  </a:schemeClr>
                </a:solidFill>
              </a:rPr>
              <a:t> </a:t>
            </a:r>
            <a:r>
              <a:rPr lang="en-US" sz="1470" dirty="0">
                <a:solidFill>
                  <a:schemeClr val="bg2">
                    <a:lumMod val="10000"/>
                  </a:schemeClr>
                </a:solidFill>
                <a:hlinkClick r:id="rId6"/>
              </a:rPr>
              <a:t>https://doi.org/10.1029/2021MS002852</a:t>
            </a:r>
            <a:br>
              <a:rPr lang="en-US" sz="1470" dirty="0">
                <a:solidFill>
                  <a:schemeClr val="bg2">
                    <a:lumMod val="10000"/>
                  </a:schemeClr>
                </a:solidFill>
              </a:rPr>
            </a:br>
            <a:endParaRPr lang="en-US" sz="1470" dirty="0">
              <a:solidFill>
                <a:schemeClr val="bg2">
                  <a:lumMod val="10000"/>
                </a:schemeClr>
              </a:solidFill>
            </a:endParaRPr>
          </a:p>
          <a:p>
            <a:r>
              <a:rPr lang="en-US" sz="1470" dirty="0">
                <a:solidFill>
                  <a:schemeClr val="bg2">
                    <a:lumMod val="10000"/>
                  </a:schemeClr>
                </a:solidFill>
              </a:rPr>
              <a:t>Knowland, K. E., Keller, C. A., and </a:t>
            </a:r>
            <a:r>
              <a:rPr lang="en-US" sz="1470" dirty="0" err="1">
                <a:solidFill>
                  <a:schemeClr val="bg2">
                    <a:lumMod val="10000"/>
                  </a:schemeClr>
                </a:solidFill>
              </a:rPr>
              <a:t>Lucchesi</a:t>
            </a:r>
            <a:r>
              <a:rPr lang="en-US" sz="1470" dirty="0">
                <a:solidFill>
                  <a:schemeClr val="bg2">
                    <a:lumMod val="10000"/>
                  </a:schemeClr>
                </a:solidFill>
              </a:rPr>
              <a:t>, R. </a:t>
            </a:r>
            <a:r>
              <a:rPr lang="en-US" sz="1470" dirty="0">
                <a:solidFill>
                  <a:srgbClr val="000000"/>
                </a:solidFill>
              </a:rPr>
              <a:t>2022. "File Specification for GEOS-CF Products." </a:t>
            </a:r>
            <a:r>
              <a:rPr lang="en-US" sz="1470" i="1" dirty="0">
                <a:solidFill>
                  <a:srgbClr val="000000"/>
                </a:solidFill>
              </a:rPr>
              <a:t>GMAO Office Note No. 17 (Version 1.3), available from http://</a:t>
            </a:r>
            <a:r>
              <a:rPr lang="en-US" sz="1470" i="1" dirty="0" err="1">
                <a:solidFill>
                  <a:srgbClr val="000000"/>
                </a:solidFill>
              </a:rPr>
              <a:t>gmao.gsfc.nasa.gov</a:t>
            </a:r>
            <a:r>
              <a:rPr lang="en-US" sz="1470" i="1" dirty="0">
                <a:solidFill>
                  <a:srgbClr val="000000"/>
                </a:solidFill>
              </a:rPr>
              <a:t>/pubs/</a:t>
            </a:r>
            <a:r>
              <a:rPr lang="en-US" sz="1470" i="1" dirty="0" err="1">
                <a:solidFill>
                  <a:srgbClr val="000000"/>
                </a:solidFill>
              </a:rPr>
              <a:t>office_notes</a:t>
            </a:r>
            <a:endParaRPr lang="is-IS" sz="1470" dirty="0">
              <a:solidFill>
                <a:srgbClr val="000000"/>
              </a:solidFill>
            </a:endParaRPr>
          </a:p>
          <a:p>
            <a:endParaRPr lang="en-US" sz="1467" dirty="0">
              <a:solidFill>
                <a:schemeClr val="bg2">
                  <a:lumMod val="10000"/>
                </a:schemeClr>
              </a:solidFill>
            </a:endParaRPr>
          </a:p>
        </p:txBody>
      </p:sp>
      <p:sp>
        <p:nvSpPr>
          <p:cNvPr id="2" name="Slide Number Placeholder 3">
            <a:extLst>
              <a:ext uri="{FF2B5EF4-FFF2-40B4-BE49-F238E27FC236}">
                <a16:creationId xmlns:a16="http://schemas.microsoft.com/office/drawing/2014/main" id="{2CD2F318-18B7-D216-9E87-AD783EEDEF00}"/>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2</a:t>
            </a:fld>
            <a:endParaRPr lang="en-US">
              <a:solidFill>
                <a:srgbClr val="1C75BC"/>
              </a:solidFill>
            </a:endParaRPr>
          </a:p>
        </p:txBody>
      </p:sp>
      <p:sp>
        <p:nvSpPr>
          <p:cNvPr id="9" name="Rectangle 8">
            <a:extLst>
              <a:ext uri="{FF2B5EF4-FFF2-40B4-BE49-F238E27FC236}">
                <a16:creationId xmlns:a16="http://schemas.microsoft.com/office/drawing/2014/main" id="{8174E96C-375B-A715-8D11-19A7D1D1EC60}"/>
              </a:ext>
            </a:extLst>
          </p:cNvPr>
          <p:cNvSpPr/>
          <p:nvPr/>
        </p:nvSpPr>
        <p:spPr>
          <a:xfrm>
            <a:off x="3754370" y="6391267"/>
            <a:ext cx="4683263" cy="502573"/>
          </a:xfrm>
          <a:prstGeom prst="rect">
            <a:avLst/>
          </a:prstGeom>
        </p:spPr>
        <p:txBody>
          <a:bodyPr wrap="square">
            <a:spAutoFit/>
          </a:bodyPr>
          <a:lstStyle/>
          <a:p>
            <a:pPr algn="ctr"/>
            <a:r>
              <a:rPr lang="en-US" sz="1333" u="sng" dirty="0">
                <a:solidFill>
                  <a:srgbClr val="1C75BC"/>
                </a:solidFill>
                <a:hlinkClick r:id="rId7"/>
              </a:rPr>
              <a:t>https://gmao.gsfc.nasa.gov/weather_prediction/GEOS-C</a:t>
            </a:r>
            <a:r>
              <a:rPr lang="en-US" sz="1333" dirty="0">
                <a:solidFill>
                  <a:srgbClr val="1C75BC"/>
                </a:solidFill>
                <a:hlinkClick r:id="rId7"/>
              </a:rPr>
              <a:t>F/</a:t>
            </a:r>
            <a:endParaRPr lang="en-US" sz="1333" dirty="0">
              <a:solidFill>
                <a:srgbClr val="1C75BC"/>
              </a:solidFill>
            </a:endParaRPr>
          </a:p>
          <a:p>
            <a:pPr algn="ctr"/>
            <a:r>
              <a:rPr lang="en-US" sz="1333" dirty="0" err="1">
                <a:solidFill>
                  <a:srgbClr val="1C75BC"/>
                </a:solidFill>
              </a:rPr>
              <a:t>k.e.knowland@nasa.gov</a:t>
            </a:r>
            <a:endParaRPr lang="en-US" sz="1333" dirty="0">
              <a:solidFill>
                <a:srgbClr val="1C75BC"/>
              </a:solidFill>
            </a:endParaRPr>
          </a:p>
        </p:txBody>
      </p:sp>
      <p:sp>
        <p:nvSpPr>
          <p:cNvPr id="12" name="Title 1">
            <a:extLst>
              <a:ext uri="{FF2B5EF4-FFF2-40B4-BE49-F238E27FC236}">
                <a16:creationId xmlns:a16="http://schemas.microsoft.com/office/drawing/2014/main" id="{AFC8918E-A690-9287-0C6E-887F6C562C19}"/>
              </a:ext>
            </a:extLst>
          </p:cNvPr>
          <p:cNvSpPr>
            <a:spLocks noGrp="1"/>
          </p:cNvSpPr>
          <p:nvPr>
            <p:ph type="title"/>
          </p:nvPr>
        </p:nvSpPr>
        <p:spPr>
          <a:xfrm>
            <a:off x="424012" y="245574"/>
            <a:ext cx="10653891" cy="941387"/>
          </a:xfrm>
        </p:spPr>
        <p:txBody>
          <a:bodyPr>
            <a:normAutofit/>
          </a:bodyPr>
          <a:lstStyle/>
          <a:p>
            <a:r>
              <a:rPr lang="en-US" sz="3200">
                <a:latin typeface="Arial"/>
                <a:cs typeface="Arial"/>
              </a:rPr>
              <a:t>GEOS-CF produces daily global forecasts of atmospheric composition at 0.25° resolution</a:t>
            </a:r>
          </a:p>
        </p:txBody>
      </p:sp>
      <p:pic>
        <p:nvPicPr>
          <p:cNvPr id="3" name="Picture 2">
            <a:extLst>
              <a:ext uri="{FF2B5EF4-FFF2-40B4-BE49-F238E27FC236}">
                <a16:creationId xmlns:a16="http://schemas.microsoft.com/office/drawing/2014/main" id="{3FE8A973-7FD1-4DD2-7E41-C286C4A572B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75797" y="3329896"/>
            <a:ext cx="2938180" cy="968367"/>
          </a:xfrm>
          <a:prstGeom prst="rect">
            <a:avLst/>
          </a:prstGeom>
          <a:effectLst>
            <a:outerShdw blurRad="50800" dist="50800" dir="5400000" algn="ctr" rotWithShape="0">
              <a:srgbClr val="000000">
                <a:alpha val="0"/>
              </a:srgbClr>
            </a:outerShdw>
          </a:effectLst>
        </p:spPr>
      </p:pic>
      <p:pic>
        <p:nvPicPr>
          <p:cNvPr id="11" name="Picture 10">
            <a:extLst>
              <a:ext uri="{FF2B5EF4-FFF2-40B4-BE49-F238E27FC236}">
                <a16:creationId xmlns:a16="http://schemas.microsoft.com/office/drawing/2014/main" id="{D844699B-B5D3-9EE0-F9BA-B2A7D476D377}"/>
              </a:ext>
            </a:extLst>
          </p:cNvPr>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8970231" y="1329875"/>
            <a:ext cx="2925480" cy="967175"/>
          </a:xfrm>
          <a:prstGeom prst="rect">
            <a:avLst/>
          </a:prstGeom>
          <a:effectLst>
            <a:outerShdw blurRad="50800" dist="50800" dir="5400000" algn="ctr" rotWithShape="0">
              <a:srgbClr val="000000">
                <a:alpha val="0"/>
              </a:srgbClr>
            </a:outerShdw>
          </a:effectLst>
        </p:spPr>
      </p:pic>
      <p:pic>
        <p:nvPicPr>
          <p:cNvPr id="13" name="Picture 12">
            <a:extLst>
              <a:ext uri="{FF2B5EF4-FFF2-40B4-BE49-F238E27FC236}">
                <a16:creationId xmlns:a16="http://schemas.microsoft.com/office/drawing/2014/main" id="{D53621B1-CF6B-393A-EA02-74DF370BDA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66367" y="2312965"/>
            <a:ext cx="2940597" cy="984188"/>
          </a:xfrm>
          <a:prstGeom prst="rect">
            <a:avLst/>
          </a:prstGeom>
          <a:effectLst>
            <a:outerShdw blurRad="50800" dist="50800" dir="5400000" algn="ctr" rotWithShape="0">
              <a:srgbClr val="000000">
                <a:alpha val="0"/>
              </a:srgbClr>
            </a:outerShdw>
          </a:effectLst>
        </p:spPr>
      </p:pic>
      <p:sp>
        <p:nvSpPr>
          <p:cNvPr id="16" name="TextBox 15">
            <a:extLst>
              <a:ext uri="{FF2B5EF4-FFF2-40B4-BE49-F238E27FC236}">
                <a16:creationId xmlns:a16="http://schemas.microsoft.com/office/drawing/2014/main" id="{E16DAF9E-4D91-22EB-D723-8378EAEA73C4}"/>
              </a:ext>
            </a:extLst>
          </p:cNvPr>
          <p:cNvSpPr txBox="1"/>
          <p:nvPr/>
        </p:nvSpPr>
        <p:spPr>
          <a:xfrm>
            <a:off x="8947145" y="1996752"/>
            <a:ext cx="1884303" cy="276999"/>
          </a:xfrm>
          <a:prstGeom prst="rect">
            <a:avLst/>
          </a:prstGeom>
          <a:noFill/>
        </p:spPr>
        <p:txBody>
          <a:bodyPr wrap="square" rtlCol="0">
            <a:spAutoFit/>
          </a:bodyPr>
          <a:lstStyle/>
          <a:p>
            <a:r>
              <a:rPr lang="en-US" sz="1200" b="1">
                <a:solidFill>
                  <a:srgbClr val="000000"/>
                </a:solidFill>
              </a:rPr>
              <a:t>Ozone (O</a:t>
            </a:r>
            <a:r>
              <a:rPr lang="en-US" sz="1200" b="1" baseline="-25000">
                <a:solidFill>
                  <a:srgbClr val="000000"/>
                </a:solidFill>
              </a:rPr>
              <a:t>3</a:t>
            </a:r>
            <a:r>
              <a:rPr lang="en-US" sz="1200" b="1">
                <a:solidFill>
                  <a:srgbClr val="000000"/>
                </a:solidFill>
              </a:rPr>
              <a:t>)</a:t>
            </a:r>
          </a:p>
        </p:txBody>
      </p:sp>
      <p:sp>
        <p:nvSpPr>
          <p:cNvPr id="17" name="TextBox 16">
            <a:extLst>
              <a:ext uri="{FF2B5EF4-FFF2-40B4-BE49-F238E27FC236}">
                <a16:creationId xmlns:a16="http://schemas.microsoft.com/office/drawing/2014/main" id="{2855F9F3-45F2-AD3F-61C2-87096E507DCD}"/>
              </a:ext>
            </a:extLst>
          </p:cNvPr>
          <p:cNvSpPr txBox="1"/>
          <p:nvPr/>
        </p:nvSpPr>
        <p:spPr>
          <a:xfrm>
            <a:off x="8936595" y="2987302"/>
            <a:ext cx="2256923" cy="276999"/>
          </a:xfrm>
          <a:prstGeom prst="rect">
            <a:avLst/>
          </a:prstGeom>
          <a:noFill/>
        </p:spPr>
        <p:txBody>
          <a:bodyPr wrap="square" rtlCol="0">
            <a:spAutoFit/>
          </a:bodyPr>
          <a:lstStyle/>
          <a:p>
            <a:r>
              <a:rPr lang="en-US" sz="1200" b="1">
                <a:solidFill>
                  <a:srgbClr val="000000"/>
                </a:solidFill>
              </a:rPr>
              <a:t>Nitrogen Dioxide (NO</a:t>
            </a:r>
            <a:r>
              <a:rPr lang="en-US" sz="1200" b="1" baseline="-25000">
                <a:solidFill>
                  <a:srgbClr val="000000"/>
                </a:solidFill>
              </a:rPr>
              <a:t>2</a:t>
            </a:r>
            <a:r>
              <a:rPr lang="en-US" sz="1200" b="1">
                <a:solidFill>
                  <a:srgbClr val="000000"/>
                </a:solidFill>
              </a:rPr>
              <a:t>)</a:t>
            </a:r>
          </a:p>
        </p:txBody>
      </p:sp>
      <p:sp>
        <p:nvSpPr>
          <p:cNvPr id="19" name="TextBox 18">
            <a:extLst>
              <a:ext uri="{FF2B5EF4-FFF2-40B4-BE49-F238E27FC236}">
                <a16:creationId xmlns:a16="http://schemas.microsoft.com/office/drawing/2014/main" id="{A48D41A8-DB50-2D4E-4260-B63C93354232}"/>
              </a:ext>
            </a:extLst>
          </p:cNvPr>
          <p:cNvSpPr txBox="1"/>
          <p:nvPr/>
        </p:nvSpPr>
        <p:spPr>
          <a:xfrm>
            <a:off x="8944367" y="4021527"/>
            <a:ext cx="2774912" cy="276999"/>
          </a:xfrm>
          <a:prstGeom prst="rect">
            <a:avLst/>
          </a:prstGeom>
          <a:noFill/>
        </p:spPr>
        <p:txBody>
          <a:bodyPr wrap="square" rtlCol="0">
            <a:spAutoFit/>
          </a:bodyPr>
          <a:lstStyle/>
          <a:p>
            <a:r>
              <a:rPr lang="en-US" sz="1200" b="1">
                <a:solidFill>
                  <a:srgbClr val="000000"/>
                </a:solidFill>
              </a:rPr>
              <a:t>Fine Particulate Matter (PM</a:t>
            </a:r>
            <a:r>
              <a:rPr lang="en-US" sz="1200" b="1" baseline="-25000">
                <a:solidFill>
                  <a:srgbClr val="000000"/>
                </a:solidFill>
              </a:rPr>
              <a:t>2.5</a:t>
            </a:r>
            <a:r>
              <a:rPr lang="en-US" sz="1200" b="1">
                <a:solidFill>
                  <a:srgbClr val="000000"/>
                </a:solidFill>
              </a:rPr>
              <a:t>)</a:t>
            </a:r>
          </a:p>
        </p:txBody>
      </p:sp>
    </p:spTree>
    <p:extLst>
      <p:ext uri="{BB962C8B-B14F-4D97-AF65-F5344CB8AC3E}">
        <p14:creationId xmlns:p14="http://schemas.microsoft.com/office/powerpoint/2010/main" val="393741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585" y="125294"/>
            <a:ext cx="8780144" cy="941387"/>
          </a:xfrm>
        </p:spPr>
        <p:txBody>
          <a:bodyPr>
            <a:normAutofit/>
          </a:bodyPr>
          <a:lstStyle/>
          <a:p>
            <a:r>
              <a:rPr lang="en-US" sz="3200">
                <a:latin typeface="Arial" panose="020B0604020202020204" pitchFamily="34" charset="0"/>
                <a:cs typeface="Arial" panose="020B0604020202020204" pitchFamily="34" charset="0"/>
              </a:rPr>
              <a:t>GEOS-CF v1 Status</a:t>
            </a:r>
          </a:p>
        </p:txBody>
      </p:sp>
      <p:sp>
        <p:nvSpPr>
          <p:cNvPr id="3" name="Text Placeholder 2"/>
          <p:cNvSpPr>
            <a:spLocks noGrp="1"/>
          </p:cNvSpPr>
          <p:nvPr>
            <p:ph type="body" sz="quarter" idx="13"/>
          </p:nvPr>
        </p:nvSpPr>
        <p:spPr>
          <a:xfrm>
            <a:off x="864871" y="1376052"/>
            <a:ext cx="10545605" cy="4566464"/>
          </a:xfrm>
        </p:spPr>
        <p:txBody>
          <a:bodyPr>
            <a:noAutofit/>
          </a:bodyPr>
          <a:lstStyle/>
          <a:p>
            <a:pPr marL="342892" indent="-342892" algn="l">
              <a:spcAft>
                <a:spcPts val="720"/>
              </a:spcAft>
              <a:buFont typeface="Wingdings" pitchFamily="2" charset="2"/>
              <a:buChar char="Ø"/>
            </a:pPr>
            <a:r>
              <a:rPr lang="en-US" sz="1800" dirty="0"/>
              <a:t>Daily GEOS-CF global 5-day composition forecasts at 0.25° (25km) resolution are generated in near-real time:</a:t>
            </a:r>
          </a:p>
          <a:p>
            <a:pPr marL="571500" lvl="1" indent="-324326" algn="l">
              <a:spcAft>
                <a:spcPts val="720"/>
              </a:spcAft>
              <a:tabLst>
                <a:tab pos="5337810" algn="l"/>
              </a:tabLst>
            </a:pPr>
            <a:r>
              <a:rPr lang="en-US" dirty="0">
                <a:solidFill>
                  <a:srgbClr val="000000"/>
                </a:solidFill>
              </a:rPr>
              <a:t>High-resolution historical estimates for fields are available since January 2018 </a:t>
            </a:r>
          </a:p>
          <a:p>
            <a:pPr marL="571500" lvl="1" indent="-324326" algn="l">
              <a:spcAft>
                <a:spcPts val="720"/>
              </a:spcAft>
              <a:tabLst>
                <a:tab pos="5337810" algn="l"/>
              </a:tabLst>
            </a:pPr>
            <a:r>
              <a:rPr lang="en-US" dirty="0">
                <a:solidFill>
                  <a:srgbClr val="000000"/>
                </a:solidFill>
              </a:rPr>
              <a:t>Forecast visualizations and links to data available at </a:t>
            </a:r>
            <a:r>
              <a:rPr lang="en-US" u="sng" dirty="0" err="1">
                <a:solidFill>
                  <a:srgbClr val="1C75BC"/>
                </a:solidFill>
              </a:rPr>
              <a:t>fluid.nccs.nasa.gov</a:t>
            </a:r>
            <a:r>
              <a:rPr lang="en-US" u="sng" dirty="0">
                <a:solidFill>
                  <a:srgbClr val="1C75BC"/>
                </a:solidFill>
              </a:rPr>
              <a:t>/</a:t>
            </a:r>
            <a:r>
              <a:rPr lang="en-US" u="sng" dirty="0" err="1">
                <a:solidFill>
                  <a:srgbClr val="1C75BC"/>
                </a:solidFill>
              </a:rPr>
              <a:t>cf</a:t>
            </a:r>
            <a:r>
              <a:rPr lang="en-US" dirty="0">
                <a:solidFill>
                  <a:srgbClr val="000000"/>
                </a:solidFill>
              </a:rPr>
              <a:t> and </a:t>
            </a:r>
            <a:r>
              <a:rPr lang="en-US" dirty="0">
                <a:solidFill>
                  <a:srgbClr val="1C75BC"/>
                </a:solidFill>
              </a:rPr>
              <a:t>/</a:t>
            </a:r>
            <a:r>
              <a:rPr lang="en-US" dirty="0" err="1">
                <a:solidFill>
                  <a:srgbClr val="1C75BC"/>
                </a:solidFill>
              </a:rPr>
              <a:t>cf_map</a:t>
            </a:r>
            <a:br>
              <a:rPr lang="en-US" dirty="0">
                <a:solidFill>
                  <a:srgbClr val="1C75BC"/>
                </a:solidFill>
              </a:rPr>
            </a:br>
            <a:br>
              <a:rPr lang="en-US" dirty="0">
                <a:solidFill>
                  <a:srgbClr val="1C75BC"/>
                </a:solidFill>
              </a:rPr>
            </a:br>
            <a:br>
              <a:rPr lang="en-US" dirty="0">
                <a:solidFill>
                  <a:srgbClr val="1C75BC"/>
                </a:solidFill>
              </a:rPr>
            </a:br>
            <a:br>
              <a:rPr lang="en-US" dirty="0">
                <a:solidFill>
                  <a:srgbClr val="1C75BC"/>
                </a:solidFill>
              </a:rPr>
            </a:br>
            <a:br>
              <a:rPr lang="en-US" dirty="0">
                <a:solidFill>
                  <a:srgbClr val="1C75BC"/>
                </a:solidFill>
              </a:rPr>
            </a:br>
            <a:br>
              <a:rPr lang="en-US" dirty="0">
                <a:solidFill>
                  <a:srgbClr val="1C75BC"/>
                </a:solidFill>
              </a:rPr>
            </a:br>
            <a:endParaRPr lang="en-US" u="sng" dirty="0">
              <a:solidFill>
                <a:srgbClr val="1C75BC"/>
              </a:solidFill>
            </a:endParaRPr>
          </a:p>
          <a:p>
            <a:pPr marL="342892" indent="-342892" algn="l">
              <a:spcAft>
                <a:spcPts val="720"/>
              </a:spcAft>
              <a:buFont typeface="Wingdings" pitchFamily="2" charset="2"/>
              <a:buChar char="Ø"/>
            </a:pPr>
            <a:r>
              <a:rPr lang="en-US" sz="1800" dirty="0"/>
              <a:t>Applications include: </a:t>
            </a:r>
          </a:p>
          <a:p>
            <a:pPr marL="555470" lvl="1" indent="-308594" algn="l">
              <a:spcAft>
                <a:spcPts val="720"/>
              </a:spcAft>
            </a:pPr>
            <a:r>
              <a:rPr lang="en-US" dirty="0">
                <a:solidFill>
                  <a:srgbClr val="000000"/>
                </a:solidFill>
              </a:rPr>
              <a:t>NASA field missions (e.g., </a:t>
            </a:r>
            <a:r>
              <a:rPr lang="en-US" sz="1800" dirty="0">
                <a:solidFill>
                  <a:srgbClr val="000000"/>
                </a:solidFill>
              </a:rPr>
              <a:t>SCOAPE, FIREX-AQ, ACT-America, </a:t>
            </a:r>
            <a:r>
              <a:rPr lang="en-US" dirty="0">
                <a:solidFill>
                  <a:srgbClr val="000000"/>
                </a:solidFill>
              </a:rPr>
              <a:t>TRACER-AQ) </a:t>
            </a:r>
          </a:p>
          <a:p>
            <a:pPr marL="555470" lvl="1" indent="-308594" algn="l">
              <a:spcAft>
                <a:spcPts val="720"/>
              </a:spcAft>
            </a:pPr>
            <a:r>
              <a:rPr lang="en-US" dirty="0">
                <a:solidFill>
                  <a:srgbClr val="000000"/>
                </a:solidFill>
              </a:rPr>
              <a:t>Daily alerts sent to NASA </a:t>
            </a:r>
            <a:r>
              <a:rPr lang="en-US" dirty="0" err="1">
                <a:solidFill>
                  <a:srgbClr val="000000"/>
                </a:solidFill>
              </a:rPr>
              <a:t>TOLNet</a:t>
            </a:r>
            <a:r>
              <a:rPr lang="en-US" dirty="0">
                <a:solidFill>
                  <a:srgbClr val="000000"/>
                </a:solidFill>
              </a:rPr>
              <a:t> lidar teams (Matt Johnson, NASA Ames)</a:t>
            </a:r>
          </a:p>
          <a:p>
            <a:pPr marL="555470" lvl="1" indent="-308594" algn="l">
              <a:spcAft>
                <a:spcPts val="720"/>
              </a:spcAft>
            </a:pPr>
            <a:r>
              <a:rPr lang="en-US" dirty="0">
                <a:solidFill>
                  <a:srgbClr val="000000"/>
                </a:solidFill>
              </a:rPr>
              <a:t>TEMPO a priori for trace gas retrieval </a:t>
            </a:r>
          </a:p>
          <a:p>
            <a:pPr marL="555470" lvl="1" indent="-308594" algn="l">
              <a:spcAft>
                <a:spcPts val="720"/>
              </a:spcAft>
            </a:pPr>
            <a:r>
              <a:rPr lang="en-US" dirty="0">
                <a:solidFill>
                  <a:srgbClr val="000000"/>
                </a:solidFill>
              </a:rPr>
              <a:t>Cloud platforms, e.g., Google Earth Engine, WRI Resource Watch, CDC Tracker </a:t>
            </a:r>
            <a:br>
              <a:rPr lang="en-US" dirty="0">
                <a:solidFill>
                  <a:srgbClr val="000000"/>
                </a:solidFill>
              </a:rPr>
            </a:br>
            <a:r>
              <a:rPr lang="en-US" dirty="0">
                <a:solidFill>
                  <a:srgbClr val="000000"/>
                </a:solidFill>
              </a:rPr>
              <a:t> </a:t>
            </a:r>
          </a:p>
        </p:txBody>
      </p:sp>
      <p:sp>
        <p:nvSpPr>
          <p:cNvPr id="5" name="TextBox 4">
            <a:extLst>
              <a:ext uri="{FF2B5EF4-FFF2-40B4-BE49-F238E27FC236}">
                <a16:creationId xmlns:a16="http://schemas.microsoft.com/office/drawing/2014/main" id="{CB425E3C-6518-09EA-56BC-D304D0143D54}"/>
              </a:ext>
            </a:extLst>
          </p:cNvPr>
          <p:cNvSpPr txBox="1"/>
          <p:nvPr/>
        </p:nvSpPr>
        <p:spPr>
          <a:xfrm>
            <a:off x="864871" y="2917486"/>
            <a:ext cx="10790922"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320">
                <a:solidFill>
                  <a:schemeClr val="bg2">
                    <a:lumMod val="10000"/>
                  </a:schemeClr>
                </a:solidFill>
              </a:rPr>
              <a:t>Keller, C. A., et al. (2021). </a:t>
            </a:r>
            <a:r>
              <a:rPr lang="en-US" sz="1320" b="1">
                <a:solidFill>
                  <a:schemeClr val="bg2">
                    <a:lumMod val="10000"/>
                  </a:schemeClr>
                </a:solidFill>
              </a:rPr>
              <a:t>Description of the NASA GEOS composition forecast modeling system GEOS-CF v1.0</a:t>
            </a:r>
            <a:r>
              <a:rPr lang="en-US" sz="1320">
                <a:solidFill>
                  <a:schemeClr val="bg2">
                    <a:lumMod val="10000"/>
                  </a:schemeClr>
                </a:solidFill>
              </a:rPr>
              <a:t>. </a:t>
            </a:r>
            <a:r>
              <a:rPr lang="en-US" sz="1320" i="1">
                <a:solidFill>
                  <a:schemeClr val="bg2">
                    <a:lumMod val="10000"/>
                  </a:schemeClr>
                </a:solidFill>
              </a:rPr>
              <a:t>Journal of Advances in Modeling Earth Systems</a:t>
            </a:r>
            <a:r>
              <a:rPr lang="en-US" sz="1320">
                <a:solidFill>
                  <a:schemeClr val="bg2">
                    <a:lumMod val="10000"/>
                  </a:schemeClr>
                </a:solidFill>
              </a:rPr>
              <a:t>, 13, e2020MS002413. https://</a:t>
            </a:r>
            <a:r>
              <a:rPr lang="en-US" sz="1320" err="1">
                <a:solidFill>
                  <a:schemeClr val="bg2">
                    <a:lumMod val="10000"/>
                  </a:schemeClr>
                </a:solidFill>
              </a:rPr>
              <a:t>doi.org</a:t>
            </a:r>
            <a:r>
              <a:rPr lang="en-US" sz="1320">
                <a:solidFill>
                  <a:schemeClr val="bg2">
                    <a:lumMod val="10000"/>
                  </a:schemeClr>
                </a:solidFill>
              </a:rPr>
              <a:t>/10.1029/2020MS002413 </a:t>
            </a:r>
          </a:p>
          <a:p>
            <a:endParaRPr lang="en-US" sz="1320">
              <a:solidFill>
                <a:schemeClr val="bg2">
                  <a:lumMod val="10000"/>
                </a:schemeClr>
              </a:solidFill>
            </a:endParaRPr>
          </a:p>
          <a:p>
            <a:r>
              <a:rPr lang="en-US" sz="1320">
                <a:solidFill>
                  <a:schemeClr val="bg2">
                    <a:lumMod val="10000"/>
                  </a:schemeClr>
                </a:solidFill>
              </a:rPr>
              <a:t>Knowland, K. E., et al. (2022). </a:t>
            </a:r>
            <a:r>
              <a:rPr lang="en-US" sz="1320" b="1">
                <a:solidFill>
                  <a:schemeClr val="bg2">
                    <a:lumMod val="10000"/>
                  </a:schemeClr>
                </a:solidFill>
              </a:rPr>
              <a:t>NASA GEOS Composition Forecast Modeling System GEOS‐CF v1.0: Stratospheric Composition.</a:t>
            </a:r>
            <a:r>
              <a:rPr lang="en-US" sz="1320">
                <a:solidFill>
                  <a:schemeClr val="bg2">
                    <a:lumMod val="10000"/>
                  </a:schemeClr>
                </a:solidFill>
              </a:rPr>
              <a:t> </a:t>
            </a:r>
            <a:r>
              <a:rPr lang="en-US" sz="1320" i="1">
                <a:solidFill>
                  <a:schemeClr val="bg2">
                    <a:lumMod val="10000"/>
                  </a:schemeClr>
                </a:solidFill>
              </a:rPr>
              <a:t>JAMES</a:t>
            </a:r>
            <a:r>
              <a:rPr lang="en-US" sz="1320">
                <a:solidFill>
                  <a:schemeClr val="bg2">
                    <a:lumMod val="10000"/>
                  </a:schemeClr>
                </a:solidFill>
              </a:rPr>
              <a:t> https://</a:t>
            </a:r>
            <a:r>
              <a:rPr lang="en-US" sz="1320" err="1">
                <a:solidFill>
                  <a:schemeClr val="bg2">
                    <a:lumMod val="10000"/>
                  </a:schemeClr>
                </a:solidFill>
              </a:rPr>
              <a:t>doi.org</a:t>
            </a:r>
            <a:r>
              <a:rPr lang="en-US" sz="1320">
                <a:solidFill>
                  <a:schemeClr val="bg2">
                    <a:lumMod val="10000"/>
                  </a:schemeClr>
                </a:solidFill>
              </a:rPr>
              <a:t>/10.1029/2021MS002852</a:t>
            </a:r>
          </a:p>
        </p:txBody>
      </p:sp>
      <p:pic>
        <p:nvPicPr>
          <p:cNvPr id="6" name="Picture 5" descr="A picture containing blue, cake, photo, table&#10;&#10;Description automatically generated">
            <a:extLst>
              <a:ext uri="{FF2B5EF4-FFF2-40B4-BE49-F238E27FC236}">
                <a16:creationId xmlns:a16="http://schemas.microsoft.com/office/drawing/2014/main" id="{9E18D399-686D-3195-9B67-E41B43C57D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3521" y="4900938"/>
            <a:ext cx="1456440" cy="1381225"/>
          </a:xfrm>
          <a:prstGeom prst="rect">
            <a:avLst/>
          </a:prstGeom>
        </p:spPr>
      </p:pic>
      <p:pic>
        <p:nvPicPr>
          <p:cNvPr id="9" name="Picture 8">
            <a:extLst>
              <a:ext uri="{FF2B5EF4-FFF2-40B4-BE49-F238E27FC236}">
                <a16:creationId xmlns:a16="http://schemas.microsoft.com/office/drawing/2014/main" id="{C546D6CA-46FE-77BA-D611-90B95F28D1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2728" y="5181665"/>
            <a:ext cx="834002" cy="824525"/>
          </a:xfrm>
          <a:prstGeom prst="rect">
            <a:avLst/>
          </a:prstGeom>
        </p:spPr>
      </p:pic>
      <p:sp>
        <p:nvSpPr>
          <p:cNvPr id="4" name="Slide Number Placeholder 3">
            <a:extLst>
              <a:ext uri="{FF2B5EF4-FFF2-40B4-BE49-F238E27FC236}">
                <a16:creationId xmlns:a16="http://schemas.microsoft.com/office/drawing/2014/main" id="{6B93AB03-B6E3-F32A-AA4B-437AB7101656}"/>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3</a:t>
            </a:fld>
            <a:endParaRPr lang="en-US" dirty="0">
              <a:solidFill>
                <a:srgbClr val="1C75BC"/>
              </a:solidFill>
            </a:endParaRPr>
          </a:p>
        </p:txBody>
      </p:sp>
      <p:sp>
        <p:nvSpPr>
          <p:cNvPr id="7" name="Rectangle 6">
            <a:extLst>
              <a:ext uri="{FF2B5EF4-FFF2-40B4-BE49-F238E27FC236}">
                <a16:creationId xmlns:a16="http://schemas.microsoft.com/office/drawing/2014/main" id="{BAF522C7-A26D-2BCE-1467-DE2EAE1D4F07}"/>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5"/>
              </a:rPr>
              <a:t>https://gmao.gsfc.nasa.gov/weather_prediction/GEOS-C</a:t>
            </a:r>
            <a:r>
              <a:rPr lang="en-US" sz="1333">
                <a:solidFill>
                  <a:srgbClr val="1C75BC"/>
                </a:solidFill>
                <a:hlinkClick r:id="rId5"/>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pic>
        <p:nvPicPr>
          <p:cNvPr id="10" name="Picture 9" descr="A picture containing drawing&#10;&#10;Description automatically generated">
            <a:extLst>
              <a:ext uri="{FF2B5EF4-FFF2-40B4-BE49-F238E27FC236}">
                <a16:creationId xmlns:a16="http://schemas.microsoft.com/office/drawing/2014/main" id="{65463757-18AD-AD48-8F3E-06992D525BD3}"/>
              </a:ext>
            </a:extLst>
          </p:cNvPr>
          <p:cNvPicPr>
            <a:picLocks noChangeAspect="1"/>
          </p:cNvPicPr>
          <p:nvPr/>
        </p:nvPicPr>
        <p:blipFill>
          <a:blip r:embed="rId6"/>
          <a:stretch>
            <a:fillRect/>
          </a:stretch>
        </p:blipFill>
        <p:spPr>
          <a:xfrm>
            <a:off x="9939372" y="5125021"/>
            <a:ext cx="926747" cy="881169"/>
          </a:xfrm>
          <a:prstGeom prst="rect">
            <a:avLst/>
          </a:prstGeom>
        </p:spPr>
      </p:pic>
    </p:spTree>
    <p:extLst>
      <p:ext uri="{BB962C8B-B14F-4D97-AF65-F5344CB8AC3E}">
        <p14:creationId xmlns:p14="http://schemas.microsoft.com/office/powerpoint/2010/main" val="4073454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A553B096-9798-414A-B5D9-43AC5A0624D1}"/>
              </a:ext>
            </a:extLst>
          </p:cNvPr>
          <p:cNvSpPr txBox="1">
            <a:spLocks/>
          </p:cNvSpPr>
          <p:nvPr/>
        </p:nvSpPr>
        <p:spPr>
          <a:xfrm>
            <a:off x="160420" y="581226"/>
            <a:ext cx="11342153" cy="1045985"/>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2800" b="1" kern="1200">
                <a:solidFill>
                  <a:srgbClr val="0070C0"/>
                </a:solidFill>
                <a:latin typeface="+mj-lt"/>
                <a:ea typeface="+mj-ea"/>
                <a:cs typeface="+mj-cs"/>
              </a:defRPr>
            </a:lvl1pPr>
          </a:lstStyle>
          <a:p>
            <a:r>
              <a:rPr lang="en-US" sz="4000">
                <a:solidFill>
                  <a:srgbClr val="90B737"/>
                </a:solidFill>
              </a:rPr>
              <a:t>Realistic tropospheric and stratospheric composition is critical for many NASA applications </a:t>
            </a:r>
          </a:p>
        </p:txBody>
      </p:sp>
      <p:sp>
        <p:nvSpPr>
          <p:cNvPr id="4" name="Subtitle 3">
            <a:extLst>
              <a:ext uri="{FF2B5EF4-FFF2-40B4-BE49-F238E27FC236}">
                <a16:creationId xmlns:a16="http://schemas.microsoft.com/office/drawing/2014/main" id="{F57A79FA-E74D-7541-9486-E70D56E81932}"/>
              </a:ext>
            </a:extLst>
          </p:cNvPr>
          <p:cNvSpPr>
            <a:spLocks noGrp="1"/>
          </p:cNvSpPr>
          <p:nvPr>
            <p:ph type="subTitle" idx="4294967295"/>
          </p:nvPr>
        </p:nvSpPr>
        <p:spPr>
          <a:xfrm>
            <a:off x="4536018" y="2039021"/>
            <a:ext cx="7655983" cy="1062567"/>
          </a:xfrm>
        </p:spPr>
        <p:txBody>
          <a:bodyPr>
            <a:normAutofit/>
          </a:bodyPr>
          <a:lstStyle/>
          <a:p>
            <a:pPr algn="l"/>
            <a:r>
              <a:rPr lang="en-US"/>
              <a:t>Realistic </a:t>
            </a:r>
            <a:r>
              <a:rPr lang="en-US" dirty="0"/>
              <a:t>troposphere </a:t>
            </a:r>
            <a:r>
              <a:rPr lang="en-US" b="1" dirty="0"/>
              <a:t>and</a:t>
            </a:r>
            <a:r>
              <a:rPr lang="en-US" dirty="0"/>
              <a:t> stratosphere in </a:t>
            </a:r>
            <a:r>
              <a:rPr lang="en-US"/>
              <a:t>GEOS-CF are </a:t>
            </a:r>
            <a:r>
              <a:rPr lang="en-US" dirty="0"/>
              <a:t>essential to support a broad range of NASA applications, including:</a:t>
            </a:r>
          </a:p>
        </p:txBody>
      </p:sp>
      <p:pic>
        <p:nvPicPr>
          <p:cNvPr id="6" name="Picture 5" descr="A picture containing blue, cake, photo, table&#10;&#10;Description automatically generated">
            <a:extLst>
              <a:ext uri="{FF2B5EF4-FFF2-40B4-BE49-F238E27FC236}">
                <a16:creationId xmlns:a16="http://schemas.microsoft.com/office/drawing/2014/main" id="{8CE03646-FEDF-FD44-8393-A9FEA89F89CB}"/>
              </a:ext>
            </a:extLst>
          </p:cNvPr>
          <p:cNvPicPr>
            <a:picLocks noChangeAspect="1"/>
          </p:cNvPicPr>
          <p:nvPr/>
        </p:nvPicPr>
        <p:blipFill>
          <a:blip r:embed="rId3"/>
          <a:stretch>
            <a:fillRect/>
          </a:stretch>
        </p:blipFill>
        <p:spPr>
          <a:xfrm>
            <a:off x="1" y="2403562"/>
            <a:ext cx="3905843" cy="370413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850F426-4129-B249-A070-8E0C44DFF01F}"/>
              </a:ext>
            </a:extLst>
          </p:cNvPr>
          <p:cNvPicPr>
            <a:picLocks noChangeAspect="1"/>
          </p:cNvPicPr>
          <p:nvPr/>
        </p:nvPicPr>
        <p:blipFill>
          <a:blip r:embed="rId4"/>
          <a:stretch>
            <a:fillRect/>
          </a:stretch>
        </p:blipFill>
        <p:spPr>
          <a:xfrm>
            <a:off x="1" y="2024688"/>
            <a:ext cx="1717507" cy="1633039"/>
          </a:xfrm>
          <a:prstGeom prst="rect">
            <a:avLst/>
          </a:prstGeom>
        </p:spPr>
      </p:pic>
      <p:pic>
        <p:nvPicPr>
          <p:cNvPr id="17" name="Picture 16" descr="A close up of a sign&#10;&#10;Description automatically generated">
            <a:extLst>
              <a:ext uri="{FF2B5EF4-FFF2-40B4-BE49-F238E27FC236}">
                <a16:creationId xmlns:a16="http://schemas.microsoft.com/office/drawing/2014/main" id="{4E9C7C3F-F83F-8546-B93D-5A6B931AD64A}"/>
              </a:ext>
            </a:extLst>
          </p:cNvPr>
          <p:cNvPicPr>
            <a:picLocks noChangeAspect="1"/>
          </p:cNvPicPr>
          <p:nvPr/>
        </p:nvPicPr>
        <p:blipFill>
          <a:blip r:embed="rId5"/>
          <a:stretch>
            <a:fillRect/>
          </a:stretch>
        </p:blipFill>
        <p:spPr>
          <a:xfrm>
            <a:off x="4628117" y="4528697"/>
            <a:ext cx="7188201" cy="1578999"/>
          </a:xfrm>
          <a:prstGeom prst="rect">
            <a:avLst/>
          </a:prstGeom>
        </p:spPr>
      </p:pic>
      <p:sp>
        <p:nvSpPr>
          <p:cNvPr id="18" name="TextBox 17">
            <a:extLst>
              <a:ext uri="{FF2B5EF4-FFF2-40B4-BE49-F238E27FC236}">
                <a16:creationId xmlns:a16="http://schemas.microsoft.com/office/drawing/2014/main" id="{4B9EC146-7E88-2E4D-B404-FC0D7149175F}"/>
              </a:ext>
            </a:extLst>
          </p:cNvPr>
          <p:cNvSpPr txBox="1"/>
          <p:nvPr/>
        </p:nvSpPr>
        <p:spPr>
          <a:xfrm>
            <a:off x="5423140" y="3013987"/>
            <a:ext cx="6351635" cy="1200329"/>
          </a:xfrm>
          <a:prstGeom prst="rect">
            <a:avLst/>
          </a:prstGeom>
          <a:noFill/>
        </p:spPr>
        <p:txBody>
          <a:bodyPr wrap="square" rtlCol="0">
            <a:spAutoFit/>
          </a:bodyPr>
          <a:lstStyle/>
          <a:p>
            <a:pPr marL="800060" lvl="1" indent="-327009">
              <a:buFont typeface="Wingdings" charset="2"/>
              <a:buChar char="Ø"/>
            </a:pPr>
            <a:r>
              <a:rPr lang="en-US" sz="2400">
                <a:solidFill>
                  <a:schemeClr val="bg2">
                    <a:lumMod val="10000"/>
                  </a:schemeClr>
                </a:solidFill>
              </a:rPr>
              <a:t>Satellite retrievals of trace gases</a:t>
            </a:r>
          </a:p>
          <a:p>
            <a:pPr marL="800060" lvl="1" indent="-327009">
              <a:buFont typeface="Wingdings" charset="2"/>
              <a:buChar char="Ø"/>
            </a:pPr>
            <a:r>
              <a:rPr lang="en-US" sz="2400">
                <a:solidFill>
                  <a:schemeClr val="bg2">
                    <a:lumMod val="10000"/>
                  </a:schemeClr>
                </a:solidFill>
              </a:rPr>
              <a:t>Airborne campaigns</a:t>
            </a:r>
          </a:p>
          <a:p>
            <a:pPr marL="800060" lvl="1" indent="-327009">
              <a:buFont typeface="Wingdings" charset="2"/>
              <a:buChar char="Ø"/>
            </a:pPr>
            <a:r>
              <a:rPr lang="en-US" sz="2400">
                <a:solidFill>
                  <a:schemeClr val="bg2">
                    <a:lumMod val="10000"/>
                  </a:schemeClr>
                </a:solidFill>
              </a:rPr>
              <a:t>Stratosphere-troposphere exchange </a:t>
            </a:r>
          </a:p>
        </p:txBody>
      </p:sp>
      <p:pic>
        <p:nvPicPr>
          <p:cNvPr id="19" name="Picture 18" descr="A picture containing outdoor, road, sitting, plane&#10;&#10;Description automatically generated">
            <a:extLst>
              <a:ext uri="{FF2B5EF4-FFF2-40B4-BE49-F238E27FC236}">
                <a16:creationId xmlns:a16="http://schemas.microsoft.com/office/drawing/2014/main" id="{01043C68-6899-1C41-8B75-324E014FC3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5164" y="3013990"/>
            <a:ext cx="1477977" cy="1477977"/>
          </a:xfrm>
          <a:prstGeom prst="rect">
            <a:avLst/>
          </a:prstGeom>
        </p:spPr>
      </p:pic>
      <p:pic>
        <p:nvPicPr>
          <p:cNvPr id="13" name="Picture 12">
            <a:extLst>
              <a:ext uri="{FF2B5EF4-FFF2-40B4-BE49-F238E27FC236}">
                <a16:creationId xmlns:a16="http://schemas.microsoft.com/office/drawing/2014/main" id="{C1A7983B-5AB0-184D-BA82-742CBE807D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21589" y="4346903"/>
            <a:ext cx="1224679" cy="1210763"/>
          </a:xfrm>
          <a:prstGeom prst="rect">
            <a:avLst/>
          </a:prstGeom>
        </p:spPr>
      </p:pic>
      <p:sp>
        <p:nvSpPr>
          <p:cNvPr id="3" name="Slide Number Placeholder 3">
            <a:extLst>
              <a:ext uri="{FF2B5EF4-FFF2-40B4-BE49-F238E27FC236}">
                <a16:creationId xmlns:a16="http://schemas.microsoft.com/office/drawing/2014/main" id="{FAAD99E0-6B65-499F-844B-12F81EED290F}"/>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4</a:t>
            </a:fld>
            <a:endParaRPr lang="en-US">
              <a:solidFill>
                <a:srgbClr val="1C75BC"/>
              </a:solidFill>
            </a:endParaRPr>
          </a:p>
        </p:txBody>
      </p:sp>
      <p:sp>
        <p:nvSpPr>
          <p:cNvPr id="2" name="Rectangle 1">
            <a:extLst>
              <a:ext uri="{FF2B5EF4-FFF2-40B4-BE49-F238E27FC236}">
                <a16:creationId xmlns:a16="http://schemas.microsoft.com/office/drawing/2014/main" id="{A61421C1-DDF0-F938-5A99-3127AAC58CD3}"/>
              </a:ext>
            </a:extLst>
          </p:cNvPr>
          <p:cNvSpPr/>
          <p:nvPr/>
        </p:nvSpPr>
        <p:spPr>
          <a:xfrm>
            <a:off x="3754370" y="6391267"/>
            <a:ext cx="4683263" cy="502573"/>
          </a:xfrm>
          <a:prstGeom prst="rect">
            <a:avLst/>
          </a:prstGeom>
        </p:spPr>
        <p:txBody>
          <a:bodyPr wrap="square">
            <a:spAutoFit/>
          </a:bodyPr>
          <a:lstStyle/>
          <a:p>
            <a:pPr algn="ctr"/>
            <a:r>
              <a:rPr lang="en-US" sz="1333" u="sng" dirty="0">
                <a:solidFill>
                  <a:srgbClr val="1C75BC"/>
                </a:solidFill>
                <a:hlinkClick r:id="rId8"/>
              </a:rPr>
              <a:t>https://gmao.gsfc.nasa.gov/weather_prediction/GEOS-C</a:t>
            </a:r>
            <a:r>
              <a:rPr lang="en-US" sz="1333" dirty="0">
                <a:solidFill>
                  <a:srgbClr val="1C75BC"/>
                </a:solidFill>
                <a:hlinkClick r:id="rId8"/>
              </a:rPr>
              <a:t>F/</a:t>
            </a:r>
            <a:endParaRPr lang="en-US" sz="1333" dirty="0">
              <a:solidFill>
                <a:srgbClr val="1C75BC"/>
              </a:solidFill>
            </a:endParaRPr>
          </a:p>
          <a:p>
            <a:pPr algn="ctr"/>
            <a:r>
              <a:rPr lang="en-US" sz="1333" dirty="0" err="1">
                <a:solidFill>
                  <a:srgbClr val="1C75BC"/>
                </a:solidFill>
              </a:rPr>
              <a:t>k.e.knowland@nasa.gov</a:t>
            </a:r>
            <a:endParaRPr lang="en-US" sz="1333" dirty="0">
              <a:solidFill>
                <a:srgbClr val="1C75BC"/>
              </a:solidFill>
            </a:endParaRPr>
          </a:p>
        </p:txBody>
      </p:sp>
    </p:spTree>
    <p:extLst>
      <p:ext uri="{BB962C8B-B14F-4D97-AF65-F5344CB8AC3E}">
        <p14:creationId xmlns:p14="http://schemas.microsoft.com/office/powerpoint/2010/main" val="379330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6162-E061-8919-855B-DF08A196C781}"/>
              </a:ext>
            </a:extLst>
          </p:cNvPr>
          <p:cNvSpPr>
            <a:spLocks noGrp="1"/>
          </p:cNvSpPr>
          <p:nvPr>
            <p:ph type="title"/>
          </p:nvPr>
        </p:nvSpPr>
        <p:spPr/>
        <p:txBody>
          <a:bodyPr/>
          <a:lstStyle/>
          <a:p>
            <a:r>
              <a:rPr lang="en-US"/>
              <a:t>TEMPO specific collection: “sat_inst_1hr_r721x361_v72”</a:t>
            </a:r>
          </a:p>
        </p:txBody>
      </p:sp>
      <p:sp>
        <p:nvSpPr>
          <p:cNvPr id="4" name="Content Placeholder 3">
            <a:extLst>
              <a:ext uri="{FF2B5EF4-FFF2-40B4-BE49-F238E27FC236}">
                <a16:creationId xmlns:a16="http://schemas.microsoft.com/office/drawing/2014/main" id="{452B1502-95BA-D0DA-65F9-21D2875498DE}"/>
              </a:ext>
            </a:extLst>
          </p:cNvPr>
          <p:cNvSpPr>
            <a:spLocks noGrp="1"/>
          </p:cNvSpPr>
          <p:nvPr>
            <p:ph sz="half" idx="1"/>
          </p:nvPr>
        </p:nvSpPr>
        <p:spPr>
          <a:xfrm>
            <a:off x="869211" y="1253331"/>
            <a:ext cx="5181600" cy="4351338"/>
          </a:xfrm>
        </p:spPr>
        <p:txBody>
          <a:bodyPr/>
          <a:lstStyle/>
          <a:p>
            <a:r>
              <a:rPr lang="en-US" b="1" dirty="0"/>
              <a:t>Regional Chemistry and Meteorology Diagnostics to support TEMPO satellite</a:t>
            </a:r>
          </a:p>
          <a:p>
            <a:r>
              <a:rPr lang="en-US" sz="1400" b="1" dirty="0"/>
              <a:t>     Frequency: </a:t>
            </a:r>
            <a:r>
              <a:rPr lang="en-US" sz="1400" i="1" dirty="0"/>
              <a:t>hourly instantaneous from 00:00 UTC </a:t>
            </a:r>
            <a:endParaRPr lang="en-US" sz="1400" dirty="0"/>
          </a:p>
          <a:p>
            <a:r>
              <a:rPr lang="en-US" sz="1400" b="1" dirty="0"/>
              <a:t>     Spatial Grid: </a:t>
            </a:r>
            <a:r>
              <a:rPr lang="en-US" sz="1400" i="1" dirty="0"/>
              <a:t>3D, model-level, subset region of full horizontal resolution</a:t>
            </a:r>
            <a:endParaRPr lang="en-US" sz="1400" dirty="0"/>
          </a:p>
          <a:p>
            <a:pPr marL="228600"/>
            <a:r>
              <a:rPr lang="en-US" sz="1400" b="1" dirty="0"/>
              <a:t>Dimensions: </a:t>
            </a:r>
            <a:r>
              <a:rPr lang="en-US" sz="1400" i="1" dirty="0"/>
              <a:t>longitude=721, latitude=361, every 0.25º  </a:t>
            </a:r>
            <a:endParaRPr lang="en-US" sz="1400" dirty="0"/>
          </a:p>
          <a:p>
            <a:pPr marL="801688" indent="-396875"/>
            <a:r>
              <a:rPr lang="en-US" sz="1400" b="1" dirty="0"/>
              <a:t>     longitude: </a:t>
            </a:r>
            <a:r>
              <a:rPr lang="en-US" sz="1400" dirty="0"/>
              <a:t>0º to -180º</a:t>
            </a:r>
          </a:p>
          <a:p>
            <a:pPr marL="801688" indent="-396875"/>
            <a:r>
              <a:rPr lang="en-US" sz="1400" b="1" dirty="0"/>
              <a:t>     latitude: </a:t>
            </a:r>
            <a:r>
              <a:rPr lang="en-US" sz="1400" dirty="0"/>
              <a:t>0º to 90º</a:t>
            </a:r>
          </a:p>
          <a:p>
            <a:r>
              <a:rPr lang="en-US" sz="1400" b="1" dirty="0"/>
              <a:t>     vertical level: </a:t>
            </a:r>
            <a:r>
              <a:rPr lang="en-US" sz="1400" i="1" dirty="0"/>
              <a:t>72 layers</a:t>
            </a:r>
            <a:endParaRPr lang="en-US" sz="1400" dirty="0"/>
          </a:p>
          <a:p>
            <a:r>
              <a:rPr lang="en-US" sz="1400" b="1" dirty="0"/>
              <a:t>     Granule Size: </a:t>
            </a:r>
            <a:r>
              <a:rPr lang="en-US" sz="1400" i="1" dirty="0"/>
              <a:t>~258 MB per file</a:t>
            </a:r>
            <a:endParaRPr lang="en-US" sz="1400" dirty="0"/>
          </a:p>
          <a:p>
            <a:r>
              <a:rPr lang="en-US" sz="1400" b="1" dirty="0"/>
              <a:t>     Start date: </a:t>
            </a:r>
            <a:r>
              <a:rPr lang="en-US" sz="1400" dirty="0"/>
              <a:t>00 UTC 1 January 2022 </a:t>
            </a:r>
          </a:p>
          <a:p>
            <a:r>
              <a:rPr lang="en-US" sz="1400" b="1" dirty="0"/>
              <a:t>     Mode: </a:t>
            </a:r>
            <a:r>
              <a:rPr lang="en-US" sz="1400" dirty="0"/>
              <a:t>Replay only; Forecasts available based on mission requirements</a:t>
            </a:r>
          </a:p>
          <a:p>
            <a:endParaRPr lang="en-US" sz="1400" dirty="0"/>
          </a:p>
          <a:p>
            <a:r>
              <a:rPr lang="en-US" sz="1400" dirty="0">
                <a:hlinkClick r:id="rId2">
                  <a:extLst>
                    <a:ext uri="{A12FA001-AC4F-418D-AE19-62706E023703}">
                      <ahyp:hlinkClr xmlns:ahyp="http://schemas.microsoft.com/office/drawing/2018/hyperlinkcolor" val="tx"/>
                    </a:ext>
                  </a:extLst>
                </a:hlinkClick>
              </a:rPr>
              <a:t>Knowland</a:t>
            </a:r>
            <a:r>
              <a:rPr lang="en-US" sz="1400" dirty="0"/>
              <a:t> et al., 2022. "File Specification for GEOS-CF Products." </a:t>
            </a:r>
            <a:r>
              <a:rPr lang="en-US" sz="1400" i="1" dirty="0"/>
              <a:t>GMAO Office Note No. 17 (Version 1.3), available from http://</a:t>
            </a:r>
            <a:r>
              <a:rPr lang="en-US" sz="1400" i="1" dirty="0" err="1"/>
              <a:t>gmao.gsfc.nasa.gov</a:t>
            </a:r>
            <a:r>
              <a:rPr lang="en-US" sz="1400" i="1" dirty="0"/>
              <a:t>/pubs/</a:t>
            </a:r>
            <a:r>
              <a:rPr lang="en-US" sz="1400" i="1" dirty="0" err="1"/>
              <a:t>office_notes</a:t>
            </a:r>
            <a:endParaRPr lang="is-IS" sz="1400" dirty="0"/>
          </a:p>
          <a:p>
            <a:endParaRPr lang="en-US" sz="1400" dirty="0"/>
          </a:p>
        </p:txBody>
      </p:sp>
      <p:graphicFrame>
        <p:nvGraphicFramePr>
          <p:cNvPr id="6" name="Content Placeholder 5">
            <a:extLst>
              <a:ext uri="{FF2B5EF4-FFF2-40B4-BE49-F238E27FC236}">
                <a16:creationId xmlns:a16="http://schemas.microsoft.com/office/drawing/2014/main" id="{53A62E7F-A07A-9EE7-DCB8-2866A53FB4F8}"/>
              </a:ext>
            </a:extLst>
          </p:cNvPr>
          <p:cNvGraphicFramePr>
            <a:graphicFrameLocks noGrp="1"/>
          </p:cNvGraphicFramePr>
          <p:nvPr>
            <p:ph sz="half" idx="2"/>
            <p:extLst>
              <p:ext uri="{D42A27DB-BD31-4B8C-83A1-F6EECF244321}">
                <p14:modId xmlns:p14="http://schemas.microsoft.com/office/powerpoint/2010/main" val="2322451364"/>
              </p:ext>
            </p:extLst>
          </p:nvPr>
        </p:nvGraphicFramePr>
        <p:xfrm>
          <a:off x="6623230" y="1253331"/>
          <a:ext cx="5271978" cy="4351337"/>
        </p:xfrm>
        <a:graphic>
          <a:graphicData uri="http://schemas.openxmlformats.org/drawingml/2006/table">
            <a:tbl>
              <a:tblPr>
                <a:tableStyleId>{69C7853C-536D-4A76-A0AE-DD22124D55A5}</a:tableStyleId>
              </a:tblPr>
              <a:tblGrid>
                <a:gridCol w="815388">
                  <a:extLst>
                    <a:ext uri="{9D8B030D-6E8A-4147-A177-3AD203B41FA5}">
                      <a16:colId xmlns:a16="http://schemas.microsoft.com/office/drawing/2014/main" val="2500587154"/>
                    </a:ext>
                  </a:extLst>
                </a:gridCol>
                <a:gridCol w="470516">
                  <a:extLst>
                    <a:ext uri="{9D8B030D-6E8A-4147-A177-3AD203B41FA5}">
                      <a16:colId xmlns:a16="http://schemas.microsoft.com/office/drawing/2014/main" val="1372178248"/>
                    </a:ext>
                  </a:extLst>
                </a:gridCol>
                <a:gridCol w="3098307">
                  <a:extLst>
                    <a:ext uri="{9D8B030D-6E8A-4147-A177-3AD203B41FA5}">
                      <a16:colId xmlns:a16="http://schemas.microsoft.com/office/drawing/2014/main" val="185532248"/>
                    </a:ext>
                  </a:extLst>
                </a:gridCol>
                <a:gridCol w="887767">
                  <a:extLst>
                    <a:ext uri="{9D8B030D-6E8A-4147-A177-3AD203B41FA5}">
                      <a16:colId xmlns:a16="http://schemas.microsoft.com/office/drawing/2014/main" val="2841800546"/>
                    </a:ext>
                  </a:extLst>
                </a:gridCol>
              </a:tblGrid>
              <a:tr h="140366">
                <a:tc>
                  <a:txBody>
                    <a:bodyPr/>
                    <a:lstStyle/>
                    <a:p>
                      <a:pPr marL="54610" marR="54610">
                        <a:spcBef>
                          <a:spcPts val="430"/>
                        </a:spcBef>
                        <a:spcAft>
                          <a:spcPts val="430"/>
                        </a:spcAft>
                      </a:pPr>
                      <a:r>
                        <a:rPr lang="en-US" sz="900">
                          <a:solidFill>
                            <a:sysClr val="windowText" lastClr="000000"/>
                          </a:solidFill>
                          <a:effectLst/>
                        </a:rPr>
                        <a:t>       Name</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 Dim</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                               Description</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      Units</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309449199"/>
                  </a:ext>
                </a:extLst>
              </a:tr>
              <a:tr h="280731">
                <a:tc>
                  <a:txBody>
                    <a:bodyPr/>
                    <a:lstStyle/>
                    <a:p>
                      <a:pPr marL="54610" marR="54610">
                        <a:spcBef>
                          <a:spcPts val="430"/>
                        </a:spcBef>
                        <a:spcAft>
                          <a:spcPts val="430"/>
                        </a:spcAft>
                      </a:pPr>
                      <a:r>
                        <a:rPr lang="en-US" sz="900" err="1">
                          <a:solidFill>
                            <a:sysClr val="windowText" lastClr="000000"/>
                          </a:solidFill>
                          <a:effectLst/>
                        </a:rPr>
                        <a:t>BrO</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Bromine monoxide (BrO, MW = 96.00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049070016"/>
                  </a:ext>
                </a:extLst>
              </a:tr>
              <a:tr h="140366">
                <a:tc>
                  <a:txBody>
                    <a:bodyPr/>
                    <a:lstStyle/>
                    <a:p>
                      <a:pPr marL="54610" marR="54610">
                        <a:spcBef>
                          <a:spcPts val="430"/>
                        </a:spcBef>
                        <a:spcAft>
                          <a:spcPts val="430"/>
                        </a:spcAft>
                      </a:pPr>
                      <a:r>
                        <a:rPr lang="en-US" sz="900">
                          <a:solidFill>
                            <a:sysClr val="windowText" lastClr="000000"/>
                          </a:solidFill>
                          <a:effectLst/>
                        </a:rPr>
                        <a:t>FRSEAICE</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err="1">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ice covered fraction of tile</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508760399"/>
                  </a:ext>
                </a:extLst>
              </a:tr>
              <a:tr h="140366">
                <a:tc>
                  <a:txBody>
                    <a:bodyPr/>
                    <a:lstStyle/>
                    <a:p>
                      <a:pPr marL="54610" marR="54610">
                        <a:spcBef>
                          <a:spcPts val="430"/>
                        </a:spcBef>
                        <a:spcAft>
                          <a:spcPts val="430"/>
                        </a:spcAft>
                      </a:pPr>
                      <a:r>
                        <a:rPr lang="en-US" sz="900">
                          <a:solidFill>
                            <a:sysClr val="windowText" lastClr="000000"/>
                          </a:solidFill>
                          <a:effectLst/>
                        </a:rPr>
                        <a:t>FRSNO</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fractional area of land </a:t>
                      </a:r>
                      <a:r>
                        <a:rPr lang="en-US" sz="900" err="1">
                          <a:solidFill>
                            <a:sysClr val="windowText" lastClr="000000"/>
                          </a:solidFill>
                          <a:effectLst/>
                        </a:rPr>
                        <a:t>snowcover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700542281"/>
                  </a:ext>
                </a:extLst>
              </a:tr>
              <a:tr h="280731">
                <a:tc>
                  <a:txBody>
                    <a:bodyPr/>
                    <a:lstStyle/>
                    <a:p>
                      <a:pPr marL="54610" marR="54610">
                        <a:spcBef>
                          <a:spcPts val="430"/>
                        </a:spcBef>
                        <a:spcAft>
                          <a:spcPts val="430"/>
                        </a:spcAft>
                      </a:pPr>
                      <a:r>
                        <a:rPr lang="en-US" sz="900">
                          <a:solidFill>
                            <a:sysClr val="windowText" lastClr="000000"/>
                          </a:solidFill>
                          <a:effectLst/>
                        </a:rPr>
                        <a:t>GLYX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Glyoxal (CHOCHO, MW = 58.00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826277702"/>
                  </a:ext>
                </a:extLst>
              </a:tr>
              <a:tr h="280731">
                <a:tc>
                  <a:txBody>
                    <a:bodyPr/>
                    <a:lstStyle/>
                    <a:p>
                      <a:pPr marL="54610" marR="54610">
                        <a:spcBef>
                          <a:spcPts val="430"/>
                        </a:spcBef>
                        <a:spcAft>
                          <a:spcPts val="430"/>
                        </a:spcAft>
                      </a:pPr>
                      <a:r>
                        <a:rPr lang="en-US" sz="900">
                          <a:solidFill>
                            <a:sysClr val="windowText" lastClr="000000"/>
                          </a:solidFill>
                          <a:effectLst/>
                        </a:rPr>
                        <a:t>HCHO</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Formaldehyde (CH2O, MW = 30.00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2373031908"/>
                  </a:ext>
                </a:extLst>
              </a:tr>
              <a:tr h="280731">
                <a:tc>
                  <a:txBody>
                    <a:bodyPr/>
                    <a:lstStyle/>
                    <a:p>
                      <a:pPr marL="54610" marR="54610">
                        <a:spcBef>
                          <a:spcPts val="430"/>
                        </a:spcBef>
                        <a:spcAft>
                          <a:spcPts val="430"/>
                        </a:spcAft>
                      </a:pPr>
                      <a:r>
                        <a:rPr lang="en-US" sz="900">
                          <a:solidFill>
                            <a:sysClr val="windowText" lastClr="000000"/>
                          </a:solidFill>
                          <a:effectLst/>
                        </a:rPr>
                        <a:t>HNO2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Nitrous acid (HNO2, MW = 47.00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915966158"/>
                  </a:ext>
                </a:extLst>
              </a:tr>
              <a:tr h="280731">
                <a:tc>
                  <a:txBody>
                    <a:bodyPr/>
                    <a:lstStyle/>
                    <a:p>
                      <a:pPr marL="54610" marR="54610">
                        <a:spcBef>
                          <a:spcPts val="430"/>
                        </a:spcBef>
                        <a:spcAft>
                          <a:spcPts val="430"/>
                        </a:spcAft>
                      </a:pPr>
                      <a:r>
                        <a:rPr lang="en-US" sz="900">
                          <a:solidFill>
                            <a:sysClr val="windowText" lastClr="000000"/>
                          </a:solidFill>
                          <a:effectLst/>
                        </a:rPr>
                        <a:t>IO</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Iodine monoxide (IO, MW = 143.00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859437504"/>
                  </a:ext>
                </a:extLst>
              </a:tr>
              <a:tr h="280731">
                <a:tc>
                  <a:txBody>
                    <a:bodyPr/>
                    <a:lstStyle/>
                    <a:p>
                      <a:pPr marL="54610" marR="54610">
                        <a:spcBef>
                          <a:spcPts val="430"/>
                        </a:spcBef>
                        <a:spcAft>
                          <a:spcPts val="430"/>
                        </a:spcAft>
                      </a:pPr>
                      <a:r>
                        <a:rPr lang="en-US" sz="900">
                          <a:solidFill>
                            <a:sysClr val="windowText" lastClr="000000"/>
                          </a:solidFill>
                          <a:effectLst/>
                        </a:rPr>
                        <a:t>NO2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Nitrogen dioxide (NO2, MW = 46.00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753335852"/>
                  </a:ext>
                </a:extLst>
              </a:tr>
              <a:tr h="280731">
                <a:tc>
                  <a:txBody>
                    <a:bodyPr/>
                    <a:lstStyle/>
                    <a:p>
                      <a:pPr marL="54610" marR="54610">
                        <a:spcBef>
                          <a:spcPts val="430"/>
                        </a:spcBef>
                        <a:spcAft>
                          <a:spcPts val="430"/>
                        </a:spcAft>
                      </a:pPr>
                      <a:r>
                        <a:rPr lang="en-US" sz="900">
                          <a:solidFill>
                            <a:sysClr val="windowText" lastClr="000000"/>
                          </a:solidFill>
                          <a:effectLst/>
                        </a:rPr>
                        <a:t>O3</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Ozone (O3, MW = 48.00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840359505"/>
                  </a:ext>
                </a:extLst>
              </a:tr>
              <a:tr h="280731">
                <a:tc>
                  <a:txBody>
                    <a:bodyPr/>
                    <a:lstStyle/>
                    <a:p>
                      <a:pPr marL="54610" marR="54610">
                        <a:spcBef>
                          <a:spcPts val="430"/>
                        </a:spcBef>
                        <a:spcAft>
                          <a:spcPts val="430"/>
                        </a:spcAft>
                      </a:pPr>
                      <a:r>
                        <a:rPr lang="en-US" sz="900">
                          <a:solidFill>
                            <a:sysClr val="windowText" lastClr="000000"/>
                          </a:solidFill>
                          <a:effectLst/>
                        </a:rPr>
                        <a:t>OClO</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Chlorine dioxide (</a:t>
                      </a:r>
                      <a:r>
                        <a:rPr lang="en-US" sz="900" err="1">
                          <a:solidFill>
                            <a:sysClr val="windowText" lastClr="000000"/>
                          </a:solidFill>
                          <a:effectLst/>
                        </a:rPr>
                        <a:t>OClO</a:t>
                      </a:r>
                      <a:r>
                        <a:rPr lang="en-US" sz="900">
                          <a:solidFill>
                            <a:sysClr val="windowText" lastClr="000000"/>
                          </a:solidFill>
                          <a:effectLst/>
                        </a:rPr>
                        <a:t>, MW = 67.00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638404663"/>
                  </a:ext>
                </a:extLst>
              </a:tr>
              <a:tr h="140366">
                <a:tc>
                  <a:txBody>
                    <a:bodyPr/>
                    <a:lstStyle/>
                    <a:p>
                      <a:pPr marL="54610" marR="54610">
                        <a:spcBef>
                          <a:spcPts val="430"/>
                        </a:spcBef>
                        <a:spcAft>
                          <a:spcPts val="430"/>
                        </a:spcAft>
                      </a:pPr>
                      <a:r>
                        <a:rPr lang="en-US" sz="900">
                          <a:solidFill>
                            <a:sysClr val="windowText" lastClr="000000"/>
                          </a:solidFill>
                          <a:effectLst/>
                        </a:rPr>
                        <a:t>PHIS</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surface geopotential height</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m+2 s-2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2097796989"/>
                  </a:ext>
                </a:extLst>
              </a:tr>
              <a:tr h="140366">
                <a:tc>
                  <a:txBody>
                    <a:bodyPr/>
                    <a:lstStyle/>
                    <a:p>
                      <a:pPr marL="54610" marR="54610">
                        <a:spcBef>
                          <a:spcPts val="430"/>
                        </a:spcBef>
                        <a:spcAft>
                          <a:spcPts val="430"/>
                        </a:spcAft>
                      </a:pPr>
                      <a:r>
                        <a:rPr lang="en-US" sz="900">
                          <a:solidFill>
                            <a:sysClr val="windowText" lastClr="000000"/>
                          </a:solidFill>
                          <a:effectLst/>
                        </a:rPr>
                        <a:t>PS</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surface pressure</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Pa</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527228673"/>
                  </a:ext>
                </a:extLst>
              </a:tr>
              <a:tr h="140366">
                <a:tc>
                  <a:txBody>
                    <a:bodyPr/>
                    <a:lstStyle/>
                    <a:p>
                      <a:pPr marL="54610" marR="54610">
                        <a:spcBef>
                          <a:spcPts val="430"/>
                        </a:spcBef>
                        <a:spcAft>
                          <a:spcPts val="430"/>
                        </a:spcAft>
                      </a:pPr>
                      <a:r>
                        <a:rPr lang="en-US" sz="900">
                          <a:solidFill>
                            <a:sysClr val="windowText" lastClr="000000"/>
                          </a:solidFill>
                          <a:effectLst/>
                        </a:rPr>
                        <a:t>Q</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specific humidity</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kg kg-1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4068559165"/>
                  </a:ext>
                </a:extLst>
              </a:tr>
              <a:tr h="140366">
                <a:tc>
                  <a:txBody>
                    <a:bodyPr/>
                    <a:lstStyle/>
                    <a:p>
                      <a:pPr marL="54610" marR="54610">
                        <a:spcBef>
                          <a:spcPts val="430"/>
                        </a:spcBef>
                        <a:spcAft>
                          <a:spcPts val="430"/>
                        </a:spcAft>
                      </a:pPr>
                      <a:r>
                        <a:rPr lang="en-US" sz="900">
                          <a:solidFill>
                            <a:sysClr val="windowText" lastClr="000000"/>
                          </a:solidFill>
                          <a:effectLst/>
                        </a:rPr>
                        <a:t>SNODP</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snow depth</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2465542662"/>
                  </a:ext>
                </a:extLst>
              </a:tr>
              <a:tr h="140366">
                <a:tc>
                  <a:txBody>
                    <a:bodyPr/>
                    <a:lstStyle/>
                    <a:p>
                      <a:pPr marL="54610" marR="54610">
                        <a:spcBef>
                          <a:spcPts val="430"/>
                        </a:spcBef>
                        <a:spcAft>
                          <a:spcPts val="430"/>
                        </a:spcAft>
                      </a:pPr>
                      <a:r>
                        <a:rPr lang="en-US" sz="900">
                          <a:solidFill>
                            <a:sysClr val="windowText" lastClr="000000"/>
                          </a:solidFill>
                          <a:effectLst/>
                        </a:rPr>
                        <a:t>SNOMAS</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Total snow storage land</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kg m-2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223765772"/>
                  </a:ext>
                </a:extLst>
              </a:tr>
              <a:tr h="280731">
                <a:tc>
                  <a:txBody>
                    <a:bodyPr/>
                    <a:lstStyle/>
                    <a:p>
                      <a:pPr marL="54610" marR="54610">
                        <a:spcBef>
                          <a:spcPts val="430"/>
                        </a:spcBef>
                        <a:spcAft>
                          <a:spcPts val="430"/>
                        </a:spcAft>
                      </a:pPr>
                      <a:r>
                        <a:rPr lang="en-US" sz="900">
                          <a:solidFill>
                            <a:sysClr val="windowText" lastClr="000000"/>
                          </a:solidFill>
                          <a:effectLst/>
                        </a:rPr>
                        <a:t>SO2</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Sulfur dioxide (SO2, MW = 64.00 g mol-1) volume mixing ratio dry air</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mol mol-1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751219266"/>
                  </a:ext>
                </a:extLst>
              </a:tr>
              <a:tr h="140366">
                <a:tc>
                  <a:txBody>
                    <a:bodyPr/>
                    <a:lstStyle/>
                    <a:p>
                      <a:pPr marL="54610" marR="54610">
                        <a:spcBef>
                          <a:spcPts val="430"/>
                        </a:spcBef>
                        <a:spcAft>
                          <a:spcPts val="430"/>
                        </a:spcAft>
                      </a:pPr>
                      <a:r>
                        <a:rPr lang="en-US" sz="900">
                          <a:solidFill>
                            <a:sysClr val="windowText" lastClr="000000"/>
                          </a:solidFill>
                          <a:effectLst/>
                        </a:rPr>
                        <a:t>T</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tzyx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air temperature</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K</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370470197"/>
                  </a:ext>
                </a:extLst>
              </a:tr>
              <a:tr h="140366">
                <a:tc>
                  <a:txBody>
                    <a:bodyPr/>
                    <a:lstStyle/>
                    <a:p>
                      <a:pPr marL="54610" marR="54610">
                        <a:spcBef>
                          <a:spcPts val="430"/>
                        </a:spcBef>
                        <a:spcAft>
                          <a:spcPts val="430"/>
                        </a:spcAft>
                      </a:pPr>
                      <a:r>
                        <a:rPr lang="en-US" sz="900">
                          <a:solidFill>
                            <a:sysClr val="windowText" lastClr="000000"/>
                          </a:solidFill>
                          <a:effectLst/>
                        </a:rPr>
                        <a:t>TROPPB</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tropopause pressure based on blended estimate</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Pa</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013067659"/>
                  </a:ext>
                </a:extLst>
              </a:tr>
              <a:tr h="140366">
                <a:tc>
                  <a:txBody>
                    <a:bodyPr/>
                    <a:lstStyle/>
                    <a:p>
                      <a:pPr marL="54610" marR="54610">
                        <a:spcBef>
                          <a:spcPts val="430"/>
                        </a:spcBef>
                        <a:spcAft>
                          <a:spcPts val="430"/>
                        </a:spcAft>
                      </a:pPr>
                      <a:r>
                        <a:rPr lang="en-US" sz="900">
                          <a:solidFill>
                            <a:sysClr val="windowText" lastClr="000000"/>
                          </a:solidFill>
                          <a:effectLst/>
                        </a:rPr>
                        <a:t>U2M</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2-meter eastward wind</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 s-1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1307335775"/>
                  </a:ext>
                </a:extLst>
              </a:tr>
              <a:tr h="140366">
                <a:tc>
                  <a:txBody>
                    <a:bodyPr/>
                    <a:lstStyle/>
                    <a:p>
                      <a:pPr marL="54610" marR="54610">
                        <a:spcBef>
                          <a:spcPts val="430"/>
                        </a:spcBef>
                        <a:spcAft>
                          <a:spcPts val="430"/>
                        </a:spcAft>
                      </a:pPr>
                      <a:r>
                        <a:rPr lang="en-US" sz="900">
                          <a:solidFill>
                            <a:sysClr val="windowText" lastClr="000000"/>
                          </a:solidFill>
                          <a:effectLst/>
                        </a:rPr>
                        <a:t>V2M</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2-meter northward wind</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 s-1</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928460848"/>
                  </a:ext>
                </a:extLst>
              </a:tr>
              <a:tr h="140366">
                <a:tc>
                  <a:txBody>
                    <a:bodyPr/>
                    <a:lstStyle/>
                    <a:p>
                      <a:pPr marL="54610" marR="54610">
                        <a:spcBef>
                          <a:spcPts val="430"/>
                        </a:spcBef>
                        <a:spcAft>
                          <a:spcPts val="430"/>
                        </a:spcAft>
                      </a:pPr>
                      <a:r>
                        <a:rPr lang="en-US" sz="900">
                          <a:solidFill>
                            <a:sysClr val="windowText" lastClr="000000"/>
                          </a:solidFill>
                          <a:effectLst/>
                        </a:rPr>
                        <a:t>ZPBL</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tyx</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planetary boundary layer height</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tc>
                  <a:txBody>
                    <a:bodyPr/>
                    <a:lstStyle/>
                    <a:p>
                      <a:pPr marL="54610" marR="54610">
                        <a:spcBef>
                          <a:spcPts val="430"/>
                        </a:spcBef>
                        <a:spcAft>
                          <a:spcPts val="430"/>
                        </a:spcAft>
                      </a:pPr>
                      <a:r>
                        <a:rPr lang="en-US" sz="900">
                          <a:solidFill>
                            <a:sysClr val="windowText" lastClr="000000"/>
                          </a:solidFill>
                          <a:effectLst/>
                        </a:rPr>
                        <a:t>m</a:t>
                      </a:r>
                      <a:endParaRPr lang="en-US" sz="900">
                        <a:solidFill>
                          <a:sysClr val="windowText" lastClr="000000"/>
                        </a:solidFill>
                        <a:effectLst/>
                        <a:latin typeface="Times New Roman" panose="02020603050405020304" pitchFamily="18" charset="0"/>
                        <a:ea typeface="Times New Roman" panose="02020603050405020304" pitchFamily="18" charset="0"/>
                      </a:endParaRPr>
                    </a:p>
                  </a:txBody>
                  <a:tcPr marL="52637" marR="52637" marT="0" marB="0"/>
                </a:tc>
                <a:extLst>
                  <a:ext uri="{0D108BD9-81ED-4DB2-BD59-A6C34878D82A}">
                    <a16:rowId xmlns:a16="http://schemas.microsoft.com/office/drawing/2014/main" val="3145097206"/>
                  </a:ext>
                </a:extLst>
              </a:tr>
            </a:tbl>
          </a:graphicData>
        </a:graphic>
      </p:graphicFrame>
      <p:sp>
        <p:nvSpPr>
          <p:cNvPr id="3" name="Slide Number Placeholder 3">
            <a:extLst>
              <a:ext uri="{FF2B5EF4-FFF2-40B4-BE49-F238E27FC236}">
                <a16:creationId xmlns:a16="http://schemas.microsoft.com/office/drawing/2014/main" id="{38D0B4A8-7B98-1C01-3D7B-00FA1ABBEDED}"/>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5</a:t>
            </a:fld>
            <a:endParaRPr lang="en-US">
              <a:solidFill>
                <a:srgbClr val="1C75BC"/>
              </a:solidFill>
            </a:endParaRPr>
          </a:p>
        </p:txBody>
      </p:sp>
      <p:sp>
        <p:nvSpPr>
          <p:cNvPr id="8" name="Rectangle 7">
            <a:extLst>
              <a:ext uri="{FF2B5EF4-FFF2-40B4-BE49-F238E27FC236}">
                <a16:creationId xmlns:a16="http://schemas.microsoft.com/office/drawing/2014/main" id="{4C62A47E-2EA5-A024-1754-B1C5D220ED9F}"/>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3"/>
              </a:rPr>
              <a:t>https://gmao.gsfc.nasa.gov/weather_prediction/GEOS-C</a:t>
            </a:r>
            <a:r>
              <a:rPr lang="en-US" sz="1333">
                <a:solidFill>
                  <a:srgbClr val="1C75BC"/>
                </a:solidFill>
                <a:hlinkClick r:id="rId3"/>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2759196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3" descr="A picture containing colorful, colored, large, green&#10;&#10;Description automatically generated">
            <a:extLst>
              <a:ext uri="{FF2B5EF4-FFF2-40B4-BE49-F238E27FC236}">
                <a16:creationId xmlns:a16="http://schemas.microsoft.com/office/drawing/2014/main" id="{43809504-42A4-C5C7-E270-44E84BC807D7}"/>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rot="3048887">
            <a:off x="9409506" y="2601369"/>
            <a:ext cx="1828800" cy="1828800"/>
          </a:xfrm>
          <a:prstGeom prst="ellipse">
            <a:avLst/>
          </a:prstGeom>
        </p:spPr>
      </p:pic>
      <p:sp>
        <p:nvSpPr>
          <p:cNvPr id="3" name="Title 2">
            <a:extLst>
              <a:ext uri="{FF2B5EF4-FFF2-40B4-BE49-F238E27FC236}">
                <a16:creationId xmlns:a16="http://schemas.microsoft.com/office/drawing/2014/main" id="{AD43A498-C07F-B3F4-646D-2A9748D2321C}"/>
              </a:ext>
            </a:extLst>
          </p:cNvPr>
          <p:cNvSpPr>
            <a:spLocks noGrp="1"/>
          </p:cNvSpPr>
          <p:nvPr>
            <p:ph type="title"/>
          </p:nvPr>
        </p:nvSpPr>
        <p:spPr>
          <a:xfrm>
            <a:off x="281551" y="422058"/>
            <a:ext cx="11825761" cy="1154878"/>
          </a:xfrm>
        </p:spPr>
        <p:txBody>
          <a:bodyPr>
            <a:normAutofit/>
          </a:bodyPr>
          <a:lstStyle/>
          <a:p>
            <a:pPr algn="ctr"/>
            <a:r>
              <a:rPr lang="en-US"/>
              <a:t>GEOS-CF with stratospheric chemistry adds near-real-time stratospheric ozone forecasting capability to the NASA GMAO</a:t>
            </a:r>
            <a:endParaRPr lang="en-US">
              <a:cs typeface="Arial"/>
            </a:endParaRPr>
          </a:p>
        </p:txBody>
      </p:sp>
      <p:pic>
        <p:nvPicPr>
          <p:cNvPr id="7" name="Content Placeholder 6">
            <a:extLst>
              <a:ext uri="{FF2B5EF4-FFF2-40B4-BE49-F238E27FC236}">
                <a16:creationId xmlns:a16="http://schemas.microsoft.com/office/drawing/2014/main" id="{46CB30F4-7410-6D8F-AAEF-ECE28B6D0454}"/>
              </a:ext>
            </a:extLst>
          </p:cNvPr>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b="-5816"/>
          <a:stretch/>
        </p:blipFill>
        <p:spPr>
          <a:xfrm>
            <a:off x="5275640" y="1615491"/>
            <a:ext cx="3120501" cy="4030198"/>
          </a:xfrm>
        </p:spPr>
      </p:pic>
      <p:sp>
        <p:nvSpPr>
          <p:cNvPr id="8" name="TextBox 7">
            <a:extLst>
              <a:ext uri="{FF2B5EF4-FFF2-40B4-BE49-F238E27FC236}">
                <a16:creationId xmlns:a16="http://schemas.microsoft.com/office/drawing/2014/main" id="{892A86EC-3CD8-26AE-7BB5-8999851955B9}"/>
              </a:ext>
            </a:extLst>
          </p:cNvPr>
          <p:cNvSpPr txBox="1"/>
          <p:nvPr/>
        </p:nvSpPr>
        <p:spPr>
          <a:xfrm>
            <a:off x="8595127" y="5207015"/>
            <a:ext cx="3435095" cy="246221"/>
          </a:xfrm>
          <a:prstGeom prst="rect">
            <a:avLst/>
          </a:prstGeom>
          <a:noFill/>
        </p:spPr>
        <p:txBody>
          <a:bodyPr wrap="square" rtlCol="0">
            <a:spAutoFit/>
          </a:bodyPr>
          <a:lstStyle/>
          <a:p>
            <a:pPr algn="ctr"/>
            <a:r>
              <a:rPr lang="en-US" sz="1000" u="sng" err="1">
                <a:solidFill>
                  <a:schemeClr val="accent1">
                    <a:lumMod val="75000"/>
                  </a:schemeClr>
                </a:solidFill>
              </a:rPr>
              <a:t>Ozonewatch.gsfc.nasa.gov</a:t>
            </a:r>
            <a:endParaRPr lang="en-US" sz="1000" u="sng">
              <a:solidFill>
                <a:schemeClr val="accent1">
                  <a:lumMod val="75000"/>
                </a:schemeClr>
              </a:solidFill>
            </a:endParaRPr>
          </a:p>
        </p:txBody>
      </p:sp>
      <p:cxnSp>
        <p:nvCxnSpPr>
          <p:cNvPr id="9" name="Straight Arrow Connector 8">
            <a:extLst>
              <a:ext uri="{FF2B5EF4-FFF2-40B4-BE49-F238E27FC236}">
                <a16:creationId xmlns:a16="http://schemas.microsoft.com/office/drawing/2014/main" id="{CA4C5EB7-7A75-5711-A303-ACE73AF02EA4}"/>
              </a:ext>
            </a:extLst>
          </p:cNvPr>
          <p:cNvCxnSpPr>
            <a:cxnSpLocks/>
          </p:cNvCxnSpPr>
          <p:nvPr/>
        </p:nvCxnSpPr>
        <p:spPr>
          <a:xfrm flipH="1">
            <a:off x="8391278" y="3704452"/>
            <a:ext cx="1508928" cy="616001"/>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A6BDDBD-4384-3E3D-EC47-F0571CE130B2}"/>
              </a:ext>
            </a:extLst>
          </p:cNvPr>
          <p:cNvSpPr>
            <a:spLocks noChangeAspect="1"/>
          </p:cNvSpPr>
          <p:nvPr/>
        </p:nvSpPr>
        <p:spPr>
          <a:xfrm>
            <a:off x="9900206" y="2877335"/>
            <a:ext cx="1084961" cy="1084872"/>
          </a:xfrm>
          <a:prstGeom prst="ellipse">
            <a:avLst/>
          </a:prstGeom>
          <a:noFill/>
          <a:ln w="539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ell phone&#10;&#10;Description automatically generated">
            <a:extLst>
              <a:ext uri="{FF2B5EF4-FFF2-40B4-BE49-F238E27FC236}">
                <a16:creationId xmlns:a16="http://schemas.microsoft.com/office/drawing/2014/main" id="{4C692657-90D1-415F-6E68-F2369B4314A2}"/>
              </a:ext>
            </a:extLst>
          </p:cNvPr>
          <p:cNvPicPr>
            <a:picLocks noChangeAspect="1"/>
          </p:cNvPicPr>
          <p:nvPr/>
        </p:nvPicPr>
        <p:blipFill>
          <a:blip r:embed="rId5"/>
          <a:stretch>
            <a:fillRect/>
          </a:stretch>
        </p:blipFill>
        <p:spPr>
          <a:xfrm>
            <a:off x="8913679" y="4642704"/>
            <a:ext cx="2717800" cy="533400"/>
          </a:xfrm>
          <a:prstGeom prst="rect">
            <a:avLst/>
          </a:prstGeom>
        </p:spPr>
      </p:pic>
      <p:sp>
        <p:nvSpPr>
          <p:cNvPr id="12" name="TextBox 11">
            <a:extLst>
              <a:ext uri="{FF2B5EF4-FFF2-40B4-BE49-F238E27FC236}">
                <a16:creationId xmlns:a16="http://schemas.microsoft.com/office/drawing/2014/main" id="{395EBE17-2B01-5E20-32B2-4CE974359855}"/>
              </a:ext>
            </a:extLst>
          </p:cNvPr>
          <p:cNvSpPr txBox="1"/>
          <p:nvPr/>
        </p:nvSpPr>
        <p:spPr>
          <a:xfrm rot="16200000">
            <a:off x="3882451" y="3163632"/>
            <a:ext cx="2510826" cy="507831"/>
          </a:xfrm>
          <a:prstGeom prst="rect">
            <a:avLst/>
          </a:prstGeom>
          <a:noFill/>
        </p:spPr>
        <p:txBody>
          <a:bodyPr wrap="square" rtlCol="0">
            <a:spAutoFit/>
          </a:bodyPr>
          <a:lstStyle/>
          <a:p>
            <a:pPr algn="ctr" defTabSz="685800"/>
            <a:r>
              <a:rPr lang="en-US" sz="1350">
                <a:solidFill>
                  <a:srgbClr val="000000"/>
                </a:solidFill>
                <a:latin typeface="Arial" panose="020B0604020202020204"/>
              </a:rPr>
              <a:t>Average Column Ozone (DU)</a:t>
            </a:r>
          </a:p>
          <a:p>
            <a:pPr algn="ctr" defTabSz="685800"/>
            <a:r>
              <a:rPr lang="en-US" sz="1350">
                <a:solidFill>
                  <a:srgbClr val="000000"/>
                </a:solidFill>
                <a:latin typeface="Arial" panose="020B0604020202020204"/>
              </a:rPr>
              <a:t>NH Polar Cap</a:t>
            </a:r>
          </a:p>
        </p:txBody>
      </p:sp>
      <p:sp>
        <p:nvSpPr>
          <p:cNvPr id="13" name="TextBox 12">
            <a:extLst>
              <a:ext uri="{FF2B5EF4-FFF2-40B4-BE49-F238E27FC236}">
                <a16:creationId xmlns:a16="http://schemas.microsoft.com/office/drawing/2014/main" id="{B7853040-5696-D874-C3A4-5B893799405A}"/>
              </a:ext>
            </a:extLst>
          </p:cNvPr>
          <p:cNvSpPr txBox="1"/>
          <p:nvPr/>
        </p:nvSpPr>
        <p:spPr>
          <a:xfrm>
            <a:off x="5954837" y="1862052"/>
            <a:ext cx="2073729" cy="300082"/>
          </a:xfrm>
          <a:prstGeom prst="rect">
            <a:avLst/>
          </a:prstGeom>
          <a:solidFill>
            <a:schemeClr val="bg1"/>
          </a:solidFill>
          <a:ln w="12700">
            <a:solidFill>
              <a:srgbClr val="000000"/>
            </a:solidFill>
          </a:ln>
        </p:spPr>
        <p:txBody>
          <a:bodyPr wrap="square" rtlCol="0">
            <a:spAutoFit/>
          </a:bodyPr>
          <a:lstStyle/>
          <a:p>
            <a:pPr algn="ctr" defTabSz="685800"/>
            <a:r>
              <a:rPr lang="en-US" sz="1350">
                <a:solidFill>
                  <a:srgbClr val="000000"/>
                </a:solidFill>
                <a:latin typeface="Arial" panose="020B0604020202020204"/>
              </a:rPr>
              <a:t>5 March 2020 Forecast</a:t>
            </a:r>
          </a:p>
        </p:txBody>
      </p:sp>
      <p:cxnSp>
        <p:nvCxnSpPr>
          <p:cNvPr id="14" name="Straight Arrow Connector 13">
            <a:extLst>
              <a:ext uri="{FF2B5EF4-FFF2-40B4-BE49-F238E27FC236}">
                <a16:creationId xmlns:a16="http://schemas.microsoft.com/office/drawing/2014/main" id="{E4CCB887-2BE2-BD86-7DD2-6FB2E732D9C7}"/>
              </a:ext>
            </a:extLst>
          </p:cNvPr>
          <p:cNvCxnSpPr>
            <a:cxnSpLocks/>
          </p:cNvCxnSpPr>
          <p:nvPr/>
        </p:nvCxnSpPr>
        <p:spPr>
          <a:xfrm>
            <a:off x="5806440" y="4885528"/>
            <a:ext cx="2392680"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4E7C137-E353-26B4-4918-28D4A5278FFF}"/>
              </a:ext>
            </a:extLst>
          </p:cNvPr>
          <p:cNvSpPr txBox="1"/>
          <p:nvPr/>
        </p:nvSpPr>
        <p:spPr>
          <a:xfrm>
            <a:off x="6525854" y="4510273"/>
            <a:ext cx="810565" cy="300082"/>
          </a:xfrm>
          <a:prstGeom prst="rect">
            <a:avLst/>
          </a:prstGeom>
          <a:solidFill>
            <a:schemeClr val="bg1"/>
          </a:solidFill>
        </p:spPr>
        <p:txBody>
          <a:bodyPr wrap="square" rtlCol="0">
            <a:spAutoFit/>
          </a:bodyPr>
          <a:lstStyle/>
          <a:p>
            <a:pPr algn="ctr" defTabSz="685800"/>
            <a:r>
              <a:rPr lang="en-US" sz="1350">
                <a:solidFill>
                  <a:srgbClr val="000000"/>
                </a:solidFill>
                <a:latin typeface="Arial" panose="020B0604020202020204"/>
              </a:rPr>
              <a:t>5-Days</a:t>
            </a:r>
          </a:p>
        </p:txBody>
      </p:sp>
      <p:pic>
        <p:nvPicPr>
          <p:cNvPr id="20" name="Content Placeholder 5">
            <a:extLst>
              <a:ext uri="{FF2B5EF4-FFF2-40B4-BE49-F238E27FC236}">
                <a16:creationId xmlns:a16="http://schemas.microsoft.com/office/drawing/2014/main" id="{FBC2FC1F-39BB-8C7B-225B-887C843B4DE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24138" y="2630139"/>
            <a:ext cx="2038000" cy="1746504"/>
          </a:xfrm>
          <a:prstGeom prst="rect">
            <a:avLst/>
          </a:prstGeom>
        </p:spPr>
      </p:pic>
      <p:pic>
        <p:nvPicPr>
          <p:cNvPr id="4" name="Picture 3">
            <a:extLst>
              <a:ext uri="{FF2B5EF4-FFF2-40B4-BE49-F238E27FC236}">
                <a16:creationId xmlns:a16="http://schemas.microsoft.com/office/drawing/2014/main" id="{C338F55F-3BFA-B5F1-D5E0-9DFC18EC40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6096" y="1689535"/>
            <a:ext cx="2134706" cy="1746505"/>
          </a:xfrm>
          <a:prstGeom prst="rect">
            <a:avLst/>
          </a:prstGeom>
        </p:spPr>
      </p:pic>
      <p:pic>
        <p:nvPicPr>
          <p:cNvPr id="17" name="Picture 16">
            <a:extLst>
              <a:ext uri="{FF2B5EF4-FFF2-40B4-BE49-F238E27FC236}">
                <a16:creationId xmlns:a16="http://schemas.microsoft.com/office/drawing/2014/main" id="{D5D1849F-7A1B-79FA-9D63-5C62EA5FBBE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4841" y="3704452"/>
            <a:ext cx="2017007" cy="1746504"/>
          </a:xfrm>
          <a:prstGeom prst="rect">
            <a:avLst/>
          </a:prstGeom>
        </p:spPr>
      </p:pic>
      <p:cxnSp>
        <p:nvCxnSpPr>
          <p:cNvPr id="19" name="Straight Connector 18">
            <a:extLst>
              <a:ext uri="{FF2B5EF4-FFF2-40B4-BE49-F238E27FC236}">
                <a16:creationId xmlns:a16="http://schemas.microsoft.com/office/drawing/2014/main" id="{9739CBEB-11F0-E8E4-4DA6-6741BCD204E4}"/>
              </a:ext>
            </a:extLst>
          </p:cNvPr>
          <p:cNvCxnSpPr>
            <a:cxnSpLocks/>
          </p:cNvCxnSpPr>
          <p:nvPr/>
        </p:nvCxnSpPr>
        <p:spPr>
          <a:xfrm flipH="1">
            <a:off x="4609982" y="1823232"/>
            <a:ext cx="922607" cy="677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5B3CF61-4618-DB60-3DCD-1CE2BAAD5E62}"/>
              </a:ext>
            </a:extLst>
          </p:cNvPr>
          <p:cNvCxnSpPr>
            <a:cxnSpLocks/>
          </p:cNvCxnSpPr>
          <p:nvPr/>
        </p:nvCxnSpPr>
        <p:spPr>
          <a:xfrm flipH="1" flipV="1">
            <a:off x="4440277" y="4481615"/>
            <a:ext cx="1101594" cy="590208"/>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499D161-CAB4-D90C-ABAC-DDD3C94192F8}"/>
              </a:ext>
            </a:extLst>
          </p:cNvPr>
          <p:cNvSpPr txBox="1"/>
          <p:nvPr/>
        </p:nvSpPr>
        <p:spPr>
          <a:xfrm>
            <a:off x="837117" y="3507440"/>
            <a:ext cx="817040" cy="276999"/>
          </a:xfrm>
          <a:prstGeom prst="rect">
            <a:avLst/>
          </a:prstGeom>
          <a:noFill/>
        </p:spPr>
        <p:txBody>
          <a:bodyPr wrap="square" rtlCol="0">
            <a:spAutoFit/>
          </a:bodyPr>
          <a:lstStyle/>
          <a:p>
            <a:pPr algn="ctr"/>
            <a:r>
              <a:rPr lang="en-US" sz="1200">
                <a:solidFill>
                  <a:schemeClr val="bg2">
                    <a:lumMod val="10000"/>
                  </a:schemeClr>
                </a:solidFill>
              </a:rPr>
              <a:t>HCl</a:t>
            </a:r>
          </a:p>
        </p:txBody>
      </p:sp>
      <p:sp>
        <p:nvSpPr>
          <p:cNvPr id="29" name="TextBox 28">
            <a:extLst>
              <a:ext uri="{FF2B5EF4-FFF2-40B4-BE49-F238E27FC236}">
                <a16:creationId xmlns:a16="http://schemas.microsoft.com/office/drawing/2014/main" id="{C695EB8F-EE6B-872A-7C5A-07FC48594261}"/>
              </a:ext>
            </a:extLst>
          </p:cNvPr>
          <p:cNvSpPr txBox="1"/>
          <p:nvPr/>
        </p:nvSpPr>
        <p:spPr>
          <a:xfrm>
            <a:off x="3074743" y="2380847"/>
            <a:ext cx="817040" cy="276999"/>
          </a:xfrm>
          <a:prstGeom prst="rect">
            <a:avLst/>
          </a:prstGeom>
          <a:noFill/>
        </p:spPr>
        <p:txBody>
          <a:bodyPr wrap="square" rtlCol="0">
            <a:spAutoFit/>
          </a:bodyPr>
          <a:lstStyle/>
          <a:p>
            <a:pPr algn="ctr"/>
            <a:r>
              <a:rPr lang="en-US" sz="1200">
                <a:solidFill>
                  <a:schemeClr val="bg2">
                    <a:lumMod val="10000"/>
                  </a:schemeClr>
                </a:solidFill>
              </a:rPr>
              <a:t>Ozone</a:t>
            </a:r>
          </a:p>
        </p:txBody>
      </p:sp>
      <p:sp>
        <p:nvSpPr>
          <p:cNvPr id="30" name="TextBox 29">
            <a:extLst>
              <a:ext uri="{FF2B5EF4-FFF2-40B4-BE49-F238E27FC236}">
                <a16:creationId xmlns:a16="http://schemas.microsoft.com/office/drawing/2014/main" id="{9D272770-FF98-8EC0-E05C-98FAE839927B}"/>
              </a:ext>
            </a:extLst>
          </p:cNvPr>
          <p:cNvSpPr txBox="1"/>
          <p:nvPr/>
        </p:nvSpPr>
        <p:spPr>
          <a:xfrm>
            <a:off x="837117" y="1483265"/>
            <a:ext cx="817040" cy="276999"/>
          </a:xfrm>
          <a:prstGeom prst="rect">
            <a:avLst/>
          </a:prstGeom>
          <a:noFill/>
        </p:spPr>
        <p:txBody>
          <a:bodyPr wrap="square" rtlCol="0">
            <a:spAutoFit/>
          </a:bodyPr>
          <a:lstStyle/>
          <a:p>
            <a:pPr algn="ctr"/>
            <a:r>
              <a:rPr lang="en-US" sz="1200" err="1">
                <a:solidFill>
                  <a:schemeClr val="bg2">
                    <a:lumMod val="10000"/>
                  </a:schemeClr>
                </a:solidFill>
              </a:rPr>
              <a:t>ClO</a:t>
            </a:r>
            <a:endParaRPr lang="en-US" sz="1200">
              <a:solidFill>
                <a:schemeClr val="bg2">
                  <a:lumMod val="10000"/>
                </a:schemeClr>
              </a:solidFill>
            </a:endParaRPr>
          </a:p>
        </p:txBody>
      </p:sp>
      <p:sp>
        <p:nvSpPr>
          <p:cNvPr id="32" name="TextBox 31">
            <a:extLst>
              <a:ext uri="{FF2B5EF4-FFF2-40B4-BE49-F238E27FC236}">
                <a16:creationId xmlns:a16="http://schemas.microsoft.com/office/drawing/2014/main" id="{E1C8C3F2-7BA4-E6D5-769D-C02C0AA0F240}"/>
              </a:ext>
            </a:extLst>
          </p:cNvPr>
          <p:cNvSpPr txBox="1"/>
          <p:nvPr/>
        </p:nvSpPr>
        <p:spPr>
          <a:xfrm>
            <a:off x="9182351" y="1678340"/>
            <a:ext cx="2149466" cy="646331"/>
          </a:xfrm>
          <a:prstGeom prst="rect">
            <a:avLst/>
          </a:prstGeom>
          <a:noFill/>
        </p:spPr>
        <p:txBody>
          <a:bodyPr wrap="square">
            <a:spAutoFit/>
          </a:bodyPr>
          <a:lstStyle/>
          <a:p>
            <a:pPr algn="ctr"/>
            <a:r>
              <a:rPr lang="en-US">
                <a:solidFill>
                  <a:schemeClr val="bg2">
                    <a:lumMod val="10000"/>
                  </a:schemeClr>
                </a:solidFill>
              </a:rPr>
              <a:t>March 10, 2020</a:t>
            </a:r>
          </a:p>
          <a:p>
            <a:pPr algn="ctr"/>
            <a:r>
              <a:rPr lang="en-US" err="1">
                <a:solidFill>
                  <a:schemeClr val="bg2">
                    <a:lumMod val="10000"/>
                  </a:schemeClr>
                </a:solidFill>
              </a:rPr>
              <a:t>Ozonewatch</a:t>
            </a:r>
            <a:r>
              <a:rPr lang="en-US">
                <a:solidFill>
                  <a:schemeClr val="bg2">
                    <a:lumMod val="10000"/>
                  </a:schemeClr>
                </a:solidFill>
              </a:rPr>
              <a:t> </a:t>
            </a:r>
            <a:endParaRPr lang="en-US"/>
          </a:p>
        </p:txBody>
      </p:sp>
      <p:sp>
        <p:nvSpPr>
          <p:cNvPr id="34" name="TextBox 33">
            <a:extLst>
              <a:ext uri="{FF2B5EF4-FFF2-40B4-BE49-F238E27FC236}">
                <a16:creationId xmlns:a16="http://schemas.microsoft.com/office/drawing/2014/main" id="{8448099B-266D-9E93-7956-B9361C441DE5}"/>
              </a:ext>
            </a:extLst>
          </p:cNvPr>
          <p:cNvSpPr txBox="1"/>
          <p:nvPr/>
        </p:nvSpPr>
        <p:spPr>
          <a:xfrm>
            <a:off x="2460516" y="1678340"/>
            <a:ext cx="2149466" cy="646331"/>
          </a:xfrm>
          <a:prstGeom prst="rect">
            <a:avLst/>
          </a:prstGeom>
          <a:noFill/>
        </p:spPr>
        <p:txBody>
          <a:bodyPr wrap="square">
            <a:spAutoFit/>
          </a:bodyPr>
          <a:lstStyle/>
          <a:p>
            <a:pPr algn="ctr"/>
            <a:r>
              <a:rPr lang="en-US">
                <a:solidFill>
                  <a:schemeClr val="bg2">
                    <a:lumMod val="10000"/>
                  </a:schemeClr>
                </a:solidFill>
              </a:rPr>
              <a:t>March 5, 2020</a:t>
            </a:r>
          </a:p>
          <a:p>
            <a:pPr algn="ctr"/>
            <a:r>
              <a:rPr lang="en-US">
                <a:solidFill>
                  <a:schemeClr val="bg2">
                    <a:lumMod val="10000"/>
                  </a:schemeClr>
                </a:solidFill>
              </a:rPr>
              <a:t>GEOS-CF </a:t>
            </a:r>
            <a:endParaRPr lang="en-US"/>
          </a:p>
        </p:txBody>
      </p:sp>
      <p:sp>
        <p:nvSpPr>
          <p:cNvPr id="2" name="TextBox 1">
            <a:extLst>
              <a:ext uri="{FF2B5EF4-FFF2-40B4-BE49-F238E27FC236}">
                <a16:creationId xmlns:a16="http://schemas.microsoft.com/office/drawing/2014/main" id="{DC3EDE66-39AE-4F75-A2DD-43F892798F70}"/>
              </a:ext>
            </a:extLst>
          </p:cNvPr>
          <p:cNvSpPr txBox="1"/>
          <p:nvPr/>
        </p:nvSpPr>
        <p:spPr>
          <a:xfrm>
            <a:off x="4392707" y="5927912"/>
            <a:ext cx="7684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000000"/>
                </a:solidFill>
                <a:ea typeface="+mn-lt"/>
                <a:cs typeface="+mn-lt"/>
              </a:rPr>
              <a:t>Knowland et al., JAMES, 2022, </a:t>
            </a:r>
            <a:r>
              <a:rPr lang="en-US">
                <a:solidFill>
                  <a:srgbClr val="000000"/>
                </a:solidFill>
                <a:ea typeface="+mn-lt"/>
                <a:cs typeface="+mn-lt"/>
                <a:hlinkClick r:id="rId9"/>
              </a:rPr>
              <a:t>https://doi.org/10.1029/2021MS002852</a:t>
            </a:r>
            <a:endParaRPr lang="en-US">
              <a:solidFill>
                <a:srgbClr val="000000"/>
              </a:solidFill>
              <a:ea typeface="+mn-lt"/>
              <a:cs typeface="+mn-lt"/>
            </a:endParaRPr>
          </a:p>
        </p:txBody>
      </p:sp>
      <p:sp>
        <p:nvSpPr>
          <p:cNvPr id="16" name="Slide Number Placeholder 3">
            <a:extLst>
              <a:ext uri="{FF2B5EF4-FFF2-40B4-BE49-F238E27FC236}">
                <a16:creationId xmlns:a16="http://schemas.microsoft.com/office/drawing/2014/main" id="{727B3771-CEC9-16E1-5D31-74C08CB2D2A8}"/>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6</a:t>
            </a:fld>
            <a:endParaRPr lang="en-US" dirty="0">
              <a:solidFill>
                <a:srgbClr val="1C75BC"/>
              </a:solidFill>
            </a:endParaRPr>
          </a:p>
        </p:txBody>
      </p:sp>
      <p:sp>
        <p:nvSpPr>
          <p:cNvPr id="18" name="Rectangle 17">
            <a:extLst>
              <a:ext uri="{FF2B5EF4-FFF2-40B4-BE49-F238E27FC236}">
                <a16:creationId xmlns:a16="http://schemas.microsoft.com/office/drawing/2014/main" id="{B318141A-C7E7-3963-CE82-0098BA09C91B}"/>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10"/>
              </a:rPr>
              <a:t>https://gmao.gsfc.nasa.gov/weather_prediction/GEOS-C</a:t>
            </a:r>
            <a:r>
              <a:rPr lang="en-US" sz="1333">
                <a:solidFill>
                  <a:srgbClr val="1C75BC"/>
                </a:solidFill>
                <a:hlinkClick r:id="rId10"/>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987963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6440-FBDE-9A47-A688-03C427E99A46}"/>
              </a:ext>
            </a:extLst>
          </p:cNvPr>
          <p:cNvSpPr>
            <a:spLocks noGrp="1"/>
          </p:cNvSpPr>
          <p:nvPr>
            <p:ph type="title"/>
          </p:nvPr>
        </p:nvSpPr>
        <p:spPr>
          <a:xfrm>
            <a:off x="848363" y="433465"/>
            <a:ext cx="10515600" cy="820208"/>
          </a:xfrm>
        </p:spPr>
        <p:txBody>
          <a:bodyPr/>
          <a:lstStyle/>
          <a:p>
            <a:r>
              <a:rPr lang="en-US"/>
              <a:t>Spinning up GEOS-CF version 2</a:t>
            </a:r>
          </a:p>
        </p:txBody>
      </p:sp>
      <p:sp>
        <p:nvSpPr>
          <p:cNvPr id="4" name="Text Placeholder 3">
            <a:extLst>
              <a:ext uri="{FF2B5EF4-FFF2-40B4-BE49-F238E27FC236}">
                <a16:creationId xmlns:a16="http://schemas.microsoft.com/office/drawing/2014/main" id="{047D0E88-D82D-FC4C-A40A-4DDF35F88144}"/>
              </a:ext>
            </a:extLst>
          </p:cNvPr>
          <p:cNvSpPr>
            <a:spLocks noGrp="1"/>
          </p:cNvSpPr>
          <p:nvPr>
            <p:ph type="body" sz="quarter" idx="13"/>
          </p:nvPr>
        </p:nvSpPr>
        <p:spPr>
          <a:xfrm>
            <a:off x="649733" y="1253674"/>
            <a:ext cx="11166584" cy="3026957"/>
          </a:xfrm>
        </p:spPr>
        <p:txBody>
          <a:bodyPr>
            <a:normAutofit/>
          </a:bodyPr>
          <a:lstStyle/>
          <a:p>
            <a:pPr marL="380990" indent="-380990" algn="l">
              <a:buFont typeface="Wingdings" pitchFamily="2" charset="2"/>
              <a:buChar char="Ø"/>
            </a:pPr>
            <a:r>
              <a:rPr lang="en-US" sz="2400"/>
              <a:t>Model update to GEOS-Chem v14.0</a:t>
            </a:r>
          </a:p>
          <a:p>
            <a:pPr marL="380990" indent="-380990" algn="l">
              <a:buFont typeface="Wingdings" pitchFamily="2" charset="2"/>
              <a:buChar char="Ø"/>
            </a:pPr>
            <a:r>
              <a:rPr lang="en-US" sz="2400"/>
              <a:t>GEOS AGCM update</a:t>
            </a:r>
          </a:p>
          <a:p>
            <a:pPr marL="380990" indent="-380990" algn="l">
              <a:buFont typeface="Wingdings" pitchFamily="2" charset="2"/>
              <a:buChar char="Ø"/>
            </a:pPr>
            <a:r>
              <a:rPr lang="en-US" sz="2400"/>
              <a:t>CEDS emission inventory (latest release through 2019)</a:t>
            </a:r>
          </a:p>
          <a:p>
            <a:pPr marL="380990" indent="-380990" algn="l">
              <a:buFont typeface="Wingdings" pitchFamily="2" charset="2"/>
              <a:buChar char="Ø"/>
            </a:pPr>
            <a:r>
              <a:rPr lang="en-US" sz="2400"/>
              <a:t>Constituent Data Assimilation System (</a:t>
            </a:r>
            <a:r>
              <a:rPr lang="en-US" sz="2400" err="1"/>
              <a:t>CoDAS</a:t>
            </a:r>
            <a:r>
              <a:rPr lang="en-US" sz="2400"/>
              <a:t>)</a:t>
            </a:r>
          </a:p>
          <a:p>
            <a:pPr marL="655297" lvl="1" indent="-380990" algn="l">
              <a:buFont typeface="Arial" panose="020B0604020202020204" pitchFamily="34" charset="0"/>
              <a:buChar char="•"/>
            </a:pPr>
            <a:r>
              <a:rPr lang="en-US" sz="2200">
                <a:solidFill>
                  <a:srgbClr val="000000"/>
                </a:solidFill>
              </a:rPr>
              <a:t>Multi-constituent assimilation with O</a:t>
            </a:r>
            <a:r>
              <a:rPr lang="en-US" sz="2200" baseline="-25000">
                <a:solidFill>
                  <a:srgbClr val="000000"/>
                </a:solidFill>
              </a:rPr>
              <a:t>3</a:t>
            </a:r>
            <a:r>
              <a:rPr lang="en-US" sz="2200">
                <a:solidFill>
                  <a:srgbClr val="000000"/>
                </a:solidFill>
              </a:rPr>
              <a:t>, NO</a:t>
            </a:r>
            <a:r>
              <a:rPr lang="en-US" sz="2200" baseline="-25000">
                <a:solidFill>
                  <a:srgbClr val="000000"/>
                </a:solidFill>
              </a:rPr>
              <a:t>2</a:t>
            </a:r>
            <a:r>
              <a:rPr lang="en-US" sz="2200">
                <a:solidFill>
                  <a:srgbClr val="000000"/>
                </a:solidFill>
              </a:rPr>
              <a:t>, SO</a:t>
            </a:r>
            <a:r>
              <a:rPr lang="en-US" sz="2200" baseline="-25000">
                <a:solidFill>
                  <a:srgbClr val="000000"/>
                </a:solidFill>
              </a:rPr>
              <a:t>2</a:t>
            </a:r>
            <a:r>
              <a:rPr lang="en-US" sz="2200">
                <a:solidFill>
                  <a:srgbClr val="000000"/>
                </a:solidFill>
              </a:rPr>
              <a:t> </a:t>
            </a:r>
          </a:p>
          <a:p>
            <a:pPr marL="380977" indent="-380990" algn="l">
              <a:buFont typeface="Arial" panose="020B0604020202020204" pitchFamily="34" charset="0"/>
              <a:buChar char="•"/>
            </a:pPr>
            <a:r>
              <a:rPr lang="en-US" sz="2400"/>
              <a:t>Output will include simulated CO</a:t>
            </a:r>
            <a:r>
              <a:rPr lang="en-US" sz="2400" baseline="-25000"/>
              <a:t>2</a:t>
            </a:r>
            <a:r>
              <a:rPr lang="en-US" sz="2400"/>
              <a:t> and CH</a:t>
            </a:r>
            <a:r>
              <a:rPr lang="en-US" sz="2400" baseline="-25000"/>
              <a:t>4 </a:t>
            </a:r>
            <a:r>
              <a:rPr lang="en-US" sz="2400"/>
              <a:t>(GOCART)</a:t>
            </a:r>
          </a:p>
          <a:p>
            <a:pPr marL="380977" indent="-380990" algn="l">
              <a:buFont typeface="Arial" panose="020B0604020202020204" pitchFamily="34" charset="0"/>
              <a:buChar char="•"/>
            </a:pPr>
            <a:endParaRPr lang="en-US" sz="2400">
              <a:solidFill>
                <a:srgbClr val="000000"/>
              </a:solidFill>
            </a:endParaRPr>
          </a:p>
        </p:txBody>
      </p:sp>
      <p:pic>
        <p:nvPicPr>
          <p:cNvPr id="12" name="Picture 11">
            <a:extLst>
              <a:ext uri="{FF2B5EF4-FFF2-40B4-BE49-F238E27FC236}">
                <a16:creationId xmlns:a16="http://schemas.microsoft.com/office/drawing/2014/main" id="{7C456B28-15AC-B547-89AB-B3191881D9C8}"/>
              </a:ext>
            </a:extLst>
          </p:cNvPr>
          <p:cNvPicPr>
            <a:picLocks noChangeAspect="1"/>
          </p:cNvPicPr>
          <p:nvPr/>
        </p:nvPicPr>
        <p:blipFill>
          <a:blip r:embed="rId3"/>
          <a:stretch>
            <a:fillRect/>
          </a:stretch>
        </p:blipFill>
        <p:spPr>
          <a:xfrm>
            <a:off x="2837587" y="4542583"/>
            <a:ext cx="2847175" cy="1784229"/>
          </a:xfrm>
          <a:prstGeom prst="rect">
            <a:avLst/>
          </a:prstGeom>
        </p:spPr>
      </p:pic>
      <p:pic>
        <p:nvPicPr>
          <p:cNvPr id="13" name="Picture 12">
            <a:extLst>
              <a:ext uri="{FF2B5EF4-FFF2-40B4-BE49-F238E27FC236}">
                <a16:creationId xmlns:a16="http://schemas.microsoft.com/office/drawing/2014/main" id="{4857C2FE-DAC2-8F46-8FE1-10ADD54C9E6A}"/>
              </a:ext>
            </a:extLst>
          </p:cNvPr>
          <p:cNvPicPr>
            <a:picLocks noChangeAspect="1"/>
          </p:cNvPicPr>
          <p:nvPr/>
        </p:nvPicPr>
        <p:blipFill>
          <a:blip r:embed="rId4"/>
          <a:stretch>
            <a:fillRect/>
          </a:stretch>
        </p:blipFill>
        <p:spPr>
          <a:xfrm>
            <a:off x="629592" y="4546622"/>
            <a:ext cx="1894651" cy="1732252"/>
          </a:xfrm>
          <a:prstGeom prst="rect">
            <a:avLst/>
          </a:prstGeom>
        </p:spPr>
      </p:pic>
      <p:pic>
        <p:nvPicPr>
          <p:cNvPr id="14" name="Picture 13">
            <a:extLst>
              <a:ext uri="{FF2B5EF4-FFF2-40B4-BE49-F238E27FC236}">
                <a16:creationId xmlns:a16="http://schemas.microsoft.com/office/drawing/2014/main" id="{3EB744C5-60E6-BA4C-A254-69B24112AB33}"/>
              </a:ext>
            </a:extLst>
          </p:cNvPr>
          <p:cNvPicPr>
            <a:picLocks noChangeAspect="1"/>
          </p:cNvPicPr>
          <p:nvPr/>
        </p:nvPicPr>
        <p:blipFill>
          <a:blip r:embed="rId5"/>
          <a:stretch>
            <a:fillRect/>
          </a:stretch>
        </p:blipFill>
        <p:spPr>
          <a:xfrm>
            <a:off x="7324883" y="4561185"/>
            <a:ext cx="2273757" cy="1703124"/>
          </a:xfrm>
          <a:prstGeom prst="rect">
            <a:avLst/>
          </a:prstGeom>
        </p:spPr>
      </p:pic>
      <p:pic>
        <p:nvPicPr>
          <p:cNvPr id="15" name="Picture 14">
            <a:extLst>
              <a:ext uri="{FF2B5EF4-FFF2-40B4-BE49-F238E27FC236}">
                <a16:creationId xmlns:a16="http://schemas.microsoft.com/office/drawing/2014/main" id="{C11E5225-584F-7741-BAEC-263A6F59DEFE}"/>
              </a:ext>
            </a:extLst>
          </p:cNvPr>
          <p:cNvPicPr>
            <a:picLocks noChangeAspect="1"/>
          </p:cNvPicPr>
          <p:nvPr/>
        </p:nvPicPr>
        <p:blipFill>
          <a:blip r:embed="rId6"/>
          <a:stretch>
            <a:fillRect/>
          </a:stretch>
        </p:blipFill>
        <p:spPr>
          <a:xfrm>
            <a:off x="9786119" y="4523878"/>
            <a:ext cx="1752112" cy="1740431"/>
          </a:xfrm>
          <a:prstGeom prst="rect">
            <a:avLst/>
          </a:prstGeom>
        </p:spPr>
      </p:pic>
      <p:pic>
        <p:nvPicPr>
          <p:cNvPr id="16" name="Picture 15">
            <a:extLst>
              <a:ext uri="{FF2B5EF4-FFF2-40B4-BE49-F238E27FC236}">
                <a16:creationId xmlns:a16="http://schemas.microsoft.com/office/drawing/2014/main" id="{0830A23D-D7B2-D743-881A-E448680252EF}"/>
              </a:ext>
            </a:extLst>
          </p:cNvPr>
          <p:cNvPicPr>
            <a:picLocks noChangeAspect="1"/>
          </p:cNvPicPr>
          <p:nvPr/>
        </p:nvPicPr>
        <p:blipFill>
          <a:blip r:embed="rId7"/>
          <a:stretch>
            <a:fillRect/>
          </a:stretch>
        </p:blipFill>
        <p:spPr>
          <a:xfrm>
            <a:off x="5810552" y="4542583"/>
            <a:ext cx="1343533" cy="1692852"/>
          </a:xfrm>
          <a:prstGeom prst="rect">
            <a:avLst/>
          </a:prstGeom>
        </p:spPr>
      </p:pic>
      <p:sp>
        <p:nvSpPr>
          <p:cNvPr id="3" name="Slide Number Placeholder 3">
            <a:extLst>
              <a:ext uri="{FF2B5EF4-FFF2-40B4-BE49-F238E27FC236}">
                <a16:creationId xmlns:a16="http://schemas.microsoft.com/office/drawing/2014/main" id="{601DFF44-75A8-18E9-67E3-D5096873AD93}"/>
              </a:ext>
            </a:extLst>
          </p:cNvPr>
          <p:cNvSpPr>
            <a:spLocks noGrp="1"/>
          </p:cNvSpPr>
          <p:nvPr>
            <p:ph type="sldNum" sz="quarter" idx="12"/>
          </p:nvPr>
        </p:nvSpPr>
        <p:spPr>
          <a:xfrm>
            <a:off x="11624733" y="6459030"/>
            <a:ext cx="567267" cy="365125"/>
          </a:xfrm>
        </p:spPr>
        <p:txBody>
          <a:bodyPr/>
          <a:lstStyle/>
          <a:p>
            <a:fld id="{BDB8D1E3-1DAE-664E-B350-75CA63E753F0}" type="slidenum">
              <a:rPr lang="en-US" smtClean="0">
                <a:solidFill>
                  <a:srgbClr val="1C75BC"/>
                </a:solidFill>
              </a:rPr>
              <a:t>7</a:t>
            </a:fld>
            <a:endParaRPr lang="en-US">
              <a:solidFill>
                <a:srgbClr val="1C75BC"/>
              </a:solidFill>
            </a:endParaRPr>
          </a:p>
        </p:txBody>
      </p:sp>
      <p:sp>
        <p:nvSpPr>
          <p:cNvPr id="5" name="Rectangle 4">
            <a:extLst>
              <a:ext uri="{FF2B5EF4-FFF2-40B4-BE49-F238E27FC236}">
                <a16:creationId xmlns:a16="http://schemas.microsoft.com/office/drawing/2014/main" id="{10EF7BDB-3DF5-A948-7A51-99F45D908F58}"/>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8"/>
              </a:rPr>
              <a:t>https://gmao.gsfc.nasa.gov/weather_prediction/GEOS-C</a:t>
            </a:r>
            <a:r>
              <a:rPr lang="en-US" sz="1333">
                <a:solidFill>
                  <a:srgbClr val="1C75BC"/>
                </a:solidFill>
                <a:hlinkClick r:id="rId8"/>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4290055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DF0A2C-A7F1-7A4D-B012-427D5C068965}"/>
              </a:ext>
            </a:extLst>
          </p:cNvPr>
          <p:cNvSpPr>
            <a:spLocks noGrp="1"/>
          </p:cNvSpPr>
          <p:nvPr>
            <p:ph type="sldNum" sz="quarter" idx="10"/>
          </p:nvPr>
        </p:nvSpPr>
        <p:spPr>
          <a:xfrm>
            <a:off x="11375962" y="5284590"/>
            <a:ext cx="567267" cy="365125"/>
          </a:xfrm>
        </p:spPr>
        <p:txBody>
          <a:bodyPr/>
          <a:lstStyle/>
          <a:p>
            <a:fld id="{BDB8D1E3-1DAE-664E-B350-75CA63E753F0}" type="slidenum">
              <a:rPr lang="en-US" smtClean="0"/>
              <a:t>8</a:t>
            </a:fld>
            <a:endParaRPr lang="en-US"/>
          </a:p>
        </p:txBody>
      </p:sp>
      <p:sp>
        <p:nvSpPr>
          <p:cNvPr id="5" name="TextBox 4">
            <a:extLst>
              <a:ext uri="{FF2B5EF4-FFF2-40B4-BE49-F238E27FC236}">
                <a16:creationId xmlns:a16="http://schemas.microsoft.com/office/drawing/2014/main" id="{3B00F86B-DCAD-1B17-CD8B-77F3DC21EF7D}"/>
              </a:ext>
            </a:extLst>
          </p:cNvPr>
          <p:cNvSpPr txBox="1"/>
          <p:nvPr/>
        </p:nvSpPr>
        <p:spPr>
          <a:xfrm>
            <a:off x="-1463040" y="6400800"/>
            <a:ext cx="184731" cy="369332"/>
          </a:xfrm>
          <a:prstGeom prst="rect">
            <a:avLst/>
          </a:prstGeom>
          <a:noFill/>
        </p:spPr>
        <p:txBody>
          <a:bodyPr wrap="none" rtlCol="0">
            <a:spAutoFit/>
          </a:bodyPr>
          <a:lstStyle/>
          <a:p>
            <a:pPr algn="l"/>
            <a:endParaRPr lang="en-US">
              <a:solidFill>
                <a:srgbClr val="000000"/>
              </a:solidFill>
            </a:endParaRPr>
          </a:p>
        </p:txBody>
      </p:sp>
      <p:sp>
        <p:nvSpPr>
          <p:cNvPr id="6" name="Text Placeholder 3">
            <a:extLst>
              <a:ext uri="{FF2B5EF4-FFF2-40B4-BE49-F238E27FC236}">
                <a16:creationId xmlns:a16="http://schemas.microsoft.com/office/drawing/2014/main" id="{9D18CB11-239B-1117-5755-BA787ACBC112}"/>
              </a:ext>
            </a:extLst>
          </p:cNvPr>
          <p:cNvSpPr txBox="1">
            <a:spLocks/>
          </p:cNvSpPr>
          <p:nvPr/>
        </p:nvSpPr>
        <p:spPr>
          <a:xfrm>
            <a:off x="58939" y="1091108"/>
            <a:ext cx="11613535" cy="2386631"/>
          </a:xfrm>
          <a:prstGeom prst="rect">
            <a:avLst/>
          </a:prstGeom>
        </p:spPr>
        <p:txBody>
          <a:bodyPr/>
          <a:lstStyle>
            <a:lvl1pPr marL="0" indent="0" algn="ctr" defTabSz="914400" rtl="0" eaLnBrk="1" latinLnBrk="0" hangingPunct="1">
              <a:lnSpc>
                <a:spcPct val="90000"/>
              </a:lnSpc>
              <a:spcBef>
                <a:spcPts val="1000"/>
              </a:spcBef>
              <a:buFont typeface="Arial"/>
              <a:buNone/>
              <a:defRPr sz="2000" kern="1200">
                <a:solidFill>
                  <a:schemeClr val="bg2">
                    <a:lumMod val="10000"/>
                  </a:schemeClr>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bg2">
                    <a:lumMod val="10000"/>
                  </a:schemeClr>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bg2">
                    <a:lumMod val="10000"/>
                  </a:schemeClr>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bg2">
                    <a:lumMod val="10000"/>
                  </a:schemeClr>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dirty="0"/>
              <a:t>Designed to be tracer agnostic: can assimilate any type of retrieved constituent observations with an averaging kernel or at a point</a:t>
            </a:r>
          </a:p>
          <a:p>
            <a:pPr marL="800100" lvl="1" indent="-342900" algn="l"/>
            <a:r>
              <a:rPr lang="en-US" sz="2400" dirty="0" err="1">
                <a:solidFill>
                  <a:srgbClr val="000000"/>
                </a:solidFill>
              </a:rPr>
              <a:t>CoDAS</a:t>
            </a:r>
            <a:r>
              <a:rPr lang="en-US" sz="2400" dirty="0">
                <a:solidFill>
                  <a:srgbClr val="000000"/>
                </a:solidFill>
              </a:rPr>
              <a:t> builds on the </a:t>
            </a:r>
            <a:r>
              <a:rPr lang="en-US" sz="2400" dirty="0" err="1">
                <a:solidFill>
                  <a:srgbClr val="000000"/>
                </a:solidFill>
              </a:rPr>
              <a:t>Gridpoint</a:t>
            </a:r>
            <a:r>
              <a:rPr lang="en-US" sz="2400" dirty="0">
                <a:solidFill>
                  <a:srgbClr val="000000"/>
                </a:solidFill>
              </a:rPr>
              <a:t> Statistical Interpolation scheme developed at NCEP and GMAO</a:t>
            </a:r>
          </a:p>
          <a:p>
            <a:pPr marL="457200" lvl="1" indent="0" algn="l">
              <a:buNone/>
            </a:pPr>
            <a:endParaRPr lang="en-US" sz="2400" dirty="0">
              <a:solidFill>
                <a:srgbClr val="000000"/>
              </a:solidFill>
            </a:endParaRPr>
          </a:p>
        </p:txBody>
      </p:sp>
      <p:sp>
        <p:nvSpPr>
          <p:cNvPr id="7" name="TextBox 6">
            <a:extLst>
              <a:ext uri="{FF2B5EF4-FFF2-40B4-BE49-F238E27FC236}">
                <a16:creationId xmlns:a16="http://schemas.microsoft.com/office/drawing/2014/main" id="{31500B2D-3BC9-1BEF-6D30-2F44C9C180E4}"/>
              </a:ext>
            </a:extLst>
          </p:cNvPr>
          <p:cNvSpPr txBox="1"/>
          <p:nvPr/>
        </p:nvSpPr>
        <p:spPr>
          <a:xfrm>
            <a:off x="1124280" y="506333"/>
            <a:ext cx="9482852" cy="584775"/>
          </a:xfrm>
          <a:prstGeom prst="rect">
            <a:avLst/>
          </a:prstGeom>
          <a:noFill/>
        </p:spPr>
        <p:txBody>
          <a:bodyPr wrap="none" rtlCol="0">
            <a:spAutoFit/>
          </a:bodyPr>
          <a:lstStyle/>
          <a:p>
            <a:r>
              <a:rPr lang="en-US" sz="3200" b="1">
                <a:solidFill>
                  <a:srgbClr val="90B737"/>
                </a:solidFill>
              </a:rPr>
              <a:t>Constituent Data Assimilation System (CoDAS) </a:t>
            </a:r>
          </a:p>
        </p:txBody>
      </p:sp>
      <p:pic>
        <p:nvPicPr>
          <p:cNvPr id="2" name="Picture 4" descr="Details are in the caption following the image">
            <a:extLst>
              <a:ext uri="{FF2B5EF4-FFF2-40B4-BE49-F238E27FC236}">
                <a16:creationId xmlns:a16="http://schemas.microsoft.com/office/drawing/2014/main" id="{F5A9EA4B-53AC-1C2B-3A09-41C65FCC83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860"/>
          <a:stretch/>
        </p:blipFill>
        <p:spPr bwMode="auto">
          <a:xfrm>
            <a:off x="164031" y="2913266"/>
            <a:ext cx="4311079" cy="22517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C17167-82CD-8B47-8CE4-A8D536483CD3}"/>
              </a:ext>
            </a:extLst>
          </p:cNvPr>
          <p:cNvPicPr>
            <a:picLocks noChangeAspect="1"/>
          </p:cNvPicPr>
          <p:nvPr/>
        </p:nvPicPr>
        <p:blipFill rotWithShape="1">
          <a:blip r:embed="rId4">
            <a:extLst>
              <a:ext uri="{28A0092B-C50C-407E-A947-70E740481C1C}">
                <a14:useLocalDpi xmlns:a14="http://schemas.microsoft.com/office/drawing/2010/main" val="0"/>
              </a:ext>
            </a:extLst>
          </a:blip>
          <a:srcRect l="9976" t="48058"/>
          <a:stretch/>
        </p:blipFill>
        <p:spPr>
          <a:xfrm>
            <a:off x="4722538" y="2891559"/>
            <a:ext cx="3438486" cy="257559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513F3B1-0BBE-B437-0193-CB38EFF8FD3A}"/>
              </a:ext>
            </a:extLst>
          </p:cNvPr>
          <p:cNvPicPr>
            <a:picLocks noChangeAspect="1"/>
          </p:cNvPicPr>
          <p:nvPr/>
        </p:nvPicPr>
        <p:blipFill rotWithShape="1">
          <a:blip r:embed="rId5"/>
          <a:srcRect l="33407" t="49802" r="35131" b="-2522"/>
          <a:stretch/>
        </p:blipFill>
        <p:spPr>
          <a:xfrm>
            <a:off x="8397732" y="3111959"/>
            <a:ext cx="3794268" cy="1894529"/>
          </a:xfrm>
          <a:prstGeom prst="rect">
            <a:avLst/>
          </a:prstGeom>
        </p:spPr>
      </p:pic>
      <p:sp>
        <p:nvSpPr>
          <p:cNvPr id="9" name="Rectangle 8">
            <a:extLst>
              <a:ext uri="{FF2B5EF4-FFF2-40B4-BE49-F238E27FC236}">
                <a16:creationId xmlns:a16="http://schemas.microsoft.com/office/drawing/2014/main" id="{9B0962AF-E461-FD28-6B69-B0B5836CFE6A}"/>
              </a:ext>
            </a:extLst>
          </p:cNvPr>
          <p:cNvSpPr/>
          <p:nvPr/>
        </p:nvSpPr>
        <p:spPr>
          <a:xfrm>
            <a:off x="1362564" y="2337991"/>
            <a:ext cx="2865119" cy="782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0000"/>
                </a:solidFill>
              </a:rPr>
              <a:t>M2-SCREAM</a:t>
            </a:r>
          </a:p>
        </p:txBody>
      </p:sp>
      <p:sp>
        <p:nvSpPr>
          <p:cNvPr id="10" name="TextBox 9">
            <a:extLst>
              <a:ext uri="{FF2B5EF4-FFF2-40B4-BE49-F238E27FC236}">
                <a16:creationId xmlns:a16="http://schemas.microsoft.com/office/drawing/2014/main" id="{858DCE3D-F20A-7CB0-3541-9F85780C83E6}"/>
              </a:ext>
            </a:extLst>
          </p:cNvPr>
          <p:cNvSpPr txBox="1"/>
          <p:nvPr/>
        </p:nvSpPr>
        <p:spPr>
          <a:xfrm>
            <a:off x="382778" y="5417351"/>
            <a:ext cx="3966304" cy="523220"/>
          </a:xfrm>
          <a:prstGeom prst="rect">
            <a:avLst/>
          </a:prstGeom>
          <a:noFill/>
          <a:ln>
            <a:solidFill>
              <a:schemeClr val="bg2">
                <a:lumMod val="10000"/>
              </a:schemeClr>
            </a:solidFill>
          </a:ln>
        </p:spPr>
        <p:txBody>
          <a:bodyPr wrap="square" rtlCol="0">
            <a:spAutoFit/>
          </a:bodyPr>
          <a:lstStyle/>
          <a:p>
            <a:pPr algn="ctr" defTabSz="914377"/>
            <a:r>
              <a:rPr lang="en-US" sz="1400" dirty="0" err="1">
                <a:solidFill>
                  <a:schemeClr val="bg2">
                    <a:lumMod val="10000"/>
                  </a:schemeClr>
                </a:solidFill>
                <a:latin typeface="Calibri" panose="020F0502020204030204" pitchFamily="34" charset="0"/>
                <a:cs typeface="Calibri" panose="020F0502020204030204" pitchFamily="34" charset="0"/>
              </a:rPr>
              <a:t>Wargan</a:t>
            </a:r>
            <a:r>
              <a:rPr lang="en-US" sz="1400" dirty="0">
                <a:solidFill>
                  <a:schemeClr val="bg2">
                    <a:lumMod val="10000"/>
                  </a:schemeClr>
                </a:solidFill>
                <a:latin typeface="Calibri" panose="020F0502020204030204" pitchFamily="34" charset="0"/>
                <a:cs typeface="Calibri" panose="020F0502020204030204" pitchFamily="34" charset="0"/>
              </a:rPr>
              <a:t> et al., ESS (2023). </a:t>
            </a:r>
          </a:p>
          <a:p>
            <a:pPr algn="ctr" defTabSz="914377"/>
            <a:r>
              <a:rPr lang="en-US" sz="1400" dirty="0">
                <a:solidFill>
                  <a:srgbClr val="000000"/>
                </a:solidFill>
                <a:latin typeface="Calibri" panose="020F0502020204030204" pitchFamily="34" charset="0"/>
                <a:cs typeface="Calibri" panose="020F0502020204030204" pitchFamily="34" charset="0"/>
              </a:rPr>
              <a:t>DOI: </a:t>
            </a:r>
            <a:r>
              <a:rPr lang="en-US" sz="1400" dirty="0">
                <a:solidFill>
                  <a:srgbClr val="0070C0"/>
                </a:solidFill>
                <a:latin typeface="Calibri" panose="020F0502020204030204" pitchFamily="34" charset="0"/>
                <a:cs typeface="Calibri" panose="020F0502020204030204" pitchFamily="34" charset="0"/>
              </a:rPr>
              <a:t>10.1029/2022EA002632</a:t>
            </a:r>
            <a:endParaRPr lang="en-US" sz="1400" i="1" dirty="0">
              <a:solidFill>
                <a:srgbClr val="1C75BC"/>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FFA7B8B-8179-BD72-5224-7849A2BBB5C9}"/>
              </a:ext>
            </a:extLst>
          </p:cNvPr>
          <p:cNvSpPr txBox="1"/>
          <p:nvPr/>
        </p:nvSpPr>
        <p:spPr>
          <a:xfrm>
            <a:off x="4722538" y="5417351"/>
            <a:ext cx="3426424" cy="523220"/>
          </a:xfrm>
          <a:prstGeom prst="rect">
            <a:avLst/>
          </a:prstGeom>
          <a:noFill/>
          <a:ln>
            <a:solidFill>
              <a:srgbClr val="000000"/>
            </a:solidFill>
          </a:ln>
        </p:spPr>
        <p:txBody>
          <a:bodyPr wrap="square" rtlCol="0">
            <a:spAutoFit/>
          </a:bodyPr>
          <a:lstStyle/>
          <a:p>
            <a:pPr algn="ctr"/>
            <a:r>
              <a:rPr lang="en-US" sz="1400" dirty="0">
                <a:solidFill>
                  <a:srgbClr val="000000"/>
                </a:solidFill>
                <a:latin typeface="Calibri" panose="020F0502020204030204" pitchFamily="34" charset="0"/>
                <a:cs typeface="Calibri" panose="020F0502020204030204" pitchFamily="34" charset="0"/>
              </a:rPr>
              <a:t>Weir et al., Sci. Adv. (2021) </a:t>
            </a:r>
            <a:r>
              <a:rPr lang="en-US" sz="1400" b="0" i="0" dirty="0">
                <a:solidFill>
                  <a:srgbClr val="595959"/>
                </a:solidFill>
                <a:effectLst/>
                <a:latin typeface="Calibri" panose="020F0502020204030204" pitchFamily="34" charset="0"/>
                <a:cs typeface="Calibri" panose="020F0502020204030204" pitchFamily="34" charset="0"/>
              </a:rPr>
              <a:t>DOI:</a:t>
            </a:r>
            <a:r>
              <a:rPr lang="en-US" sz="1400" b="0" i="0" u="none" strike="noStrike" dirty="0">
                <a:solidFill>
                  <a:srgbClr val="CA2015"/>
                </a:solidFill>
                <a:effectLst/>
                <a:latin typeface="Calibri" panose="020F0502020204030204" pitchFamily="34" charset="0"/>
                <a:cs typeface="Calibri" panose="020F0502020204030204" pitchFamily="34" charset="0"/>
                <a:hlinkClick r:id="rId6"/>
              </a:rPr>
              <a:t>10.1126/sciadv.abf9415</a:t>
            </a:r>
            <a:endParaRPr lang="en-US" sz="1400" dirty="0">
              <a:solidFill>
                <a:srgbClr val="00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7F867D8-A282-9518-AAD3-95C09397E2E6}"/>
              </a:ext>
            </a:extLst>
          </p:cNvPr>
          <p:cNvSpPr txBox="1"/>
          <p:nvPr/>
        </p:nvSpPr>
        <p:spPr>
          <a:xfrm>
            <a:off x="8397732" y="5404597"/>
            <a:ext cx="3794268" cy="523220"/>
          </a:xfrm>
          <a:prstGeom prst="rect">
            <a:avLst/>
          </a:prstGeom>
          <a:noFill/>
          <a:ln>
            <a:solidFill>
              <a:srgbClr val="000000"/>
            </a:solidFill>
          </a:ln>
        </p:spPr>
        <p:txBody>
          <a:bodyPr wrap="square">
            <a:spAutoFit/>
          </a:bodyPr>
          <a:lstStyle/>
          <a:p>
            <a:r>
              <a:rPr lang="en-US" sz="1400" dirty="0">
                <a:solidFill>
                  <a:srgbClr val="1C75BC"/>
                </a:solidFill>
              </a:rPr>
              <a:t>https://</a:t>
            </a:r>
            <a:r>
              <a:rPr lang="en-US" sz="1400" dirty="0" err="1">
                <a:solidFill>
                  <a:srgbClr val="1C75BC"/>
                </a:solidFill>
              </a:rPr>
              <a:t>gmao.gsfc.nasa.gov</a:t>
            </a:r>
            <a:r>
              <a:rPr lang="en-US" sz="1400" dirty="0">
                <a:solidFill>
                  <a:srgbClr val="1C75BC"/>
                </a:solidFill>
              </a:rPr>
              <a:t>/research/</a:t>
            </a:r>
            <a:r>
              <a:rPr lang="en-US" sz="1400" dirty="0" err="1">
                <a:solidFill>
                  <a:srgbClr val="1C75BC"/>
                </a:solidFill>
              </a:rPr>
              <a:t>science_snapshots</a:t>
            </a:r>
            <a:r>
              <a:rPr lang="en-US" sz="1400" dirty="0">
                <a:solidFill>
                  <a:srgbClr val="1C75BC"/>
                </a:solidFill>
              </a:rPr>
              <a:t>/2022/</a:t>
            </a:r>
            <a:r>
              <a:rPr lang="en-US" sz="1400" dirty="0" err="1">
                <a:solidFill>
                  <a:srgbClr val="1C75BC"/>
                </a:solidFill>
              </a:rPr>
              <a:t>mauna-loa.php</a:t>
            </a:r>
            <a:endParaRPr lang="en-US" sz="1400" dirty="0">
              <a:solidFill>
                <a:srgbClr val="1C75BC"/>
              </a:solidFill>
            </a:endParaRPr>
          </a:p>
        </p:txBody>
      </p:sp>
      <p:sp>
        <p:nvSpPr>
          <p:cNvPr id="15" name="Rectangle 14">
            <a:extLst>
              <a:ext uri="{FF2B5EF4-FFF2-40B4-BE49-F238E27FC236}">
                <a16:creationId xmlns:a16="http://schemas.microsoft.com/office/drawing/2014/main" id="{99861D31-5193-B6A4-39AF-3B5861A3E727}"/>
              </a:ext>
            </a:extLst>
          </p:cNvPr>
          <p:cNvSpPr/>
          <p:nvPr/>
        </p:nvSpPr>
        <p:spPr>
          <a:xfrm>
            <a:off x="5532614" y="2415559"/>
            <a:ext cx="1727996"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0000"/>
                </a:solidFill>
              </a:rPr>
              <a:t>GEOS-GHG</a:t>
            </a:r>
          </a:p>
        </p:txBody>
      </p:sp>
      <p:sp>
        <p:nvSpPr>
          <p:cNvPr id="16" name="Rectangle 15">
            <a:extLst>
              <a:ext uri="{FF2B5EF4-FFF2-40B4-BE49-F238E27FC236}">
                <a16:creationId xmlns:a16="http://schemas.microsoft.com/office/drawing/2014/main" id="{92678040-AD5C-4B50-98EF-08986251994F}"/>
              </a:ext>
            </a:extLst>
          </p:cNvPr>
          <p:cNvSpPr/>
          <p:nvPr/>
        </p:nvSpPr>
        <p:spPr>
          <a:xfrm>
            <a:off x="9253425" y="2409873"/>
            <a:ext cx="1727996"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rgbClr val="000000"/>
                </a:solidFill>
              </a:rPr>
              <a:t>GEOS-CF v2</a:t>
            </a:r>
          </a:p>
        </p:txBody>
      </p:sp>
      <p:sp>
        <p:nvSpPr>
          <p:cNvPr id="13" name="TextBox 12">
            <a:extLst>
              <a:ext uri="{FF2B5EF4-FFF2-40B4-BE49-F238E27FC236}">
                <a16:creationId xmlns:a16="http://schemas.microsoft.com/office/drawing/2014/main" id="{ED4304C0-6C97-17E3-0EA9-BE13CE71010A}"/>
              </a:ext>
            </a:extLst>
          </p:cNvPr>
          <p:cNvSpPr txBox="1"/>
          <p:nvPr/>
        </p:nvSpPr>
        <p:spPr>
          <a:xfrm>
            <a:off x="422430" y="5949819"/>
            <a:ext cx="10161552"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Ø"/>
              <a:defRPr/>
            </a:pPr>
            <a:r>
              <a:rPr lang="en-US" sz="2400" dirty="0">
                <a:solidFill>
                  <a:srgbClr val="000000"/>
                </a:solidFill>
              </a:rPr>
              <a:t>GMAO involved and invested in the constituent DA with JEDI </a:t>
            </a:r>
          </a:p>
        </p:txBody>
      </p:sp>
      <p:sp>
        <p:nvSpPr>
          <p:cNvPr id="17" name="Slide Number Placeholder 3">
            <a:extLst>
              <a:ext uri="{FF2B5EF4-FFF2-40B4-BE49-F238E27FC236}">
                <a16:creationId xmlns:a16="http://schemas.microsoft.com/office/drawing/2014/main" id="{16590A7D-B8C7-B254-2A8B-DC3B5C568F1F}"/>
              </a:ext>
            </a:extLst>
          </p:cNvPr>
          <p:cNvSpPr txBox="1">
            <a:spLocks/>
          </p:cNvSpPr>
          <p:nvPr/>
        </p:nvSpPr>
        <p:spPr>
          <a:xfrm>
            <a:off x="11624733" y="6516547"/>
            <a:ext cx="567267" cy="3076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DB8D1E3-1DAE-664E-B350-75CA63E753F0}" type="slidenum">
              <a:rPr lang="en-US" sz="1000" smtClean="0">
                <a:solidFill>
                  <a:srgbClr val="1C75BC"/>
                </a:solidFill>
              </a:rPr>
              <a:pPr algn="r"/>
              <a:t>8</a:t>
            </a:fld>
            <a:endParaRPr lang="en-US" sz="1000" dirty="0">
              <a:solidFill>
                <a:srgbClr val="1C75BC"/>
              </a:solidFill>
            </a:endParaRPr>
          </a:p>
        </p:txBody>
      </p:sp>
      <p:sp>
        <p:nvSpPr>
          <p:cNvPr id="18" name="Rectangle 17">
            <a:extLst>
              <a:ext uri="{FF2B5EF4-FFF2-40B4-BE49-F238E27FC236}">
                <a16:creationId xmlns:a16="http://schemas.microsoft.com/office/drawing/2014/main" id="{C15B8D13-1C44-C140-B9D5-D0BC62AA18DA}"/>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7"/>
              </a:rPr>
              <a:t>https://gmao.gsfc.nasa.gov/weather_prediction/GEOS-C</a:t>
            </a:r>
            <a:r>
              <a:rPr lang="en-US" sz="1333">
                <a:solidFill>
                  <a:srgbClr val="1C75BC"/>
                </a:solidFill>
                <a:hlinkClick r:id="rId7"/>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27892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7D7BB8DF-C506-3821-1D4B-13AA1CB07571}"/>
              </a:ext>
            </a:extLst>
          </p:cNvPr>
          <p:cNvSpPr>
            <a:spLocks noGrp="1"/>
          </p:cNvSpPr>
          <p:nvPr>
            <p:ph type="title"/>
          </p:nvPr>
        </p:nvSpPr>
        <p:spPr/>
        <p:txBody>
          <a:bodyPr/>
          <a:lstStyle/>
          <a:p>
            <a:r>
              <a:rPr lang="en-US" sz="2800"/>
              <a:t>SO</a:t>
            </a:r>
            <a:r>
              <a:rPr lang="en-US" sz="2800" baseline="-25000"/>
              <a:t>2</a:t>
            </a:r>
            <a:r>
              <a:rPr lang="en-US" sz="2800"/>
              <a:t> assimilation: Mauna Loa’s smoking gun</a:t>
            </a:r>
            <a:endParaRPr lang="en-US"/>
          </a:p>
        </p:txBody>
      </p:sp>
      <p:sp>
        <p:nvSpPr>
          <p:cNvPr id="3" name="Slide Number Placeholder 2">
            <a:extLst>
              <a:ext uri="{FF2B5EF4-FFF2-40B4-BE49-F238E27FC236}">
                <a16:creationId xmlns:a16="http://schemas.microsoft.com/office/drawing/2014/main" id="{51BC3B95-C87D-112E-2ED6-894C69C08287}"/>
              </a:ext>
            </a:extLst>
          </p:cNvPr>
          <p:cNvSpPr>
            <a:spLocks noGrp="1"/>
          </p:cNvSpPr>
          <p:nvPr>
            <p:ph type="sldNum" sz="quarter" idx="10"/>
          </p:nvPr>
        </p:nvSpPr>
        <p:spPr>
          <a:xfrm>
            <a:off x="11624732" y="6391267"/>
            <a:ext cx="567267" cy="502573"/>
          </a:xfrm>
        </p:spPr>
        <p:txBody>
          <a:bodyPr/>
          <a:lstStyle/>
          <a:p>
            <a:fld id="{BDB8D1E3-1DAE-664E-B350-75CA63E753F0}" type="slidenum">
              <a:rPr lang="en-US" smtClean="0">
                <a:solidFill>
                  <a:srgbClr val="0070C0"/>
                </a:solidFill>
              </a:rPr>
              <a:t>9</a:t>
            </a:fld>
            <a:endParaRPr lang="en-US" dirty="0">
              <a:solidFill>
                <a:srgbClr val="0070C0"/>
              </a:solidFill>
            </a:endParaRPr>
          </a:p>
        </p:txBody>
      </p:sp>
      <p:pic>
        <p:nvPicPr>
          <p:cNvPr id="5" name="Picture 4" descr="A picture containing text&#10;&#10;Description automatically generated">
            <a:extLst>
              <a:ext uri="{FF2B5EF4-FFF2-40B4-BE49-F238E27FC236}">
                <a16:creationId xmlns:a16="http://schemas.microsoft.com/office/drawing/2014/main" id="{14DDC1CE-60D4-79B0-7D5D-AEA4AA987047}"/>
              </a:ext>
            </a:extLst>
          </p:cNvPr>
          <p:cNvPicPr>
            <a:picLocks noChangeAspect="1"/>
          </p:cNvPicPr>
          <p:nvPr/>
        </p:nvPicPr>
        <p:blipFill rotWithShape="1">
          <a:blip r:embed="rId4"/>
          <a:srcRect r="35244"/>
          <a:stretch/>
        </p:blipFill>
        <p:spPr>
          <a:xfrm>
            <a:off x="51955" y="1542551"/>
            <a:ext cx="7809346" cy="3593592"/>
          </a:xfrm>
          <a:prstGeom prst="rect">
            <a:avLst/>
          </a:prstGeom>
        </p:spPr>
      </p:pic>
      <p:sp>
        <p:nvSpPr>
          <p:cNvPr id="7" name="TextBox 6">
            <a:extLst>
              <a:ext uri="{FF2B5EF4-FFF2-40B4-BE49-F238E27FC236}">
                <a16:creationId xmlns:a16="http://schemas.microsoft.com/office/drawing/2014/main" id="{30DF707B-880F-6A7B-8761-4CC358F7B406}"/>
              </a:ext>
            </a:extLst>
          </p:cNvPr>
          <p:cNvSpPr txBox="1"/>
          <p:nvPr/>
        </p:nvSpPr>
        <p:spPr>
          <a:xfrm>
            <a:off x="3485044" y="1131310"/>
            <a:ext cx="4618572" cy="338554"/>
          </a:xfrm>
          <a:prstGeom prst="rect">
            <a:avLst/>
          </a:prstGeom>
          <a:noFill/>
        </p:spPr>
        <p:txBody>
          <a:bodyPr wrap="none" rtlCol="0">
            <a:spAutoFit/>
          </a:bodyPr>
          <a:lstStyle/>
          <a:p>
            <a:pPr algn="ctr"/>
            <a:r>
              <a:rPr lang="en-US" sz="1600">
                <a:solidFill>
                  <a:srgbClr val="000000"/>
                </a:solidFill>
              </a:rPr>
              <a:t>Simulated SO</a:t>
            </a:r>
            <a:r>
              <a:rPr lang="en-US" sz="1600" baseline="-25000">
                <a:solidFill>
                  <a:srgbClr val="000000"/>
                </a:solidFill>
              </a:rPr>
              <a:t>2</a:t>
            </a:r>
            <a:r>
              <a:rPr lang="en-US" sz="1600">
                <a:solidFill>
                  <a:srgbClr val="000000"/>
                </a:solidFill>
              </a:rPr>
              <a:t> total column [DU] for Dec 6, 2022</a:t>
            </a:r>
          </a:p>
        </p:txBody>
      </p:sp>
      <p:sp>
        <p:nvSpPr>
          <p:cNvPr id="8" name="TextBox 7">
            <a:extLst>
              <a:ext uri="{FF2B5EF4-FFF2-40B4-BE49-F238E27FC236}">
                <a16:creationId xmlns:a16="http://schemas.microsoft.com/office/drawing/2014/main" id="{93BCAE7B-48E7-8360-4D3C-9C6CCBF2B171}"/>
              </a:ext>
            </a:extLst>
          </p:cNvPr>
          <p:cNvSpPr txBox="1"/>
          <p:nvPr/>
        </p:nvSpPr>
        <p:spPr>
          <a:xfrm>
            <a:off x="1081463" y="5264919"/>
            <a:ext cx="5519461" cy="338554"/>
          </a:xfrm>
          <a:prstGeom prst="rect">
            <a:avLst/>
          </a:prstGeom>
          <a:solidFill>
            <a:schemeClr val="bg1"/>
          </a:solidFill>
          <a:ln>
            <a:solidFill>
              <a:srgbClr val="000000"/>
            </a:solidFill>
          </a:ln>
        </p:spPr>
        <p:txBody>
          <a:bodyPr wrap="none" rtlCol="0">
            <a:spAutoFit/>
          </a:bodyPr>
          <a:lstStyle/>
          <a:p>
            <a:pPr algn="ctr"/>
            <a:r>
              <a:rPr lang="en-US" sz="1600">
                <a:solidFill>
                  <a:srgbClr val="000000"/>
                </a:solidFill>
              </a:rPr>
              <a:t>Mauna Loa eruption only captured in runs with assimilation</a:t>
            </a:r>
          </a:p>
        </p:txBody>
      </p:sp>
      <p:cxnSp>
        <p:nvCxnSpPr>
          <p:cNvPr id="9" name="Straight Arrow Connector 8">
            <a:extLst>
              <a:ext uri="{FF2B5EF4-FFF2-40B4-BE49-F238E27FC236}">
                <a16:creationId xmlns:a16="http://schemas.microsoft.com/office/drawing/2014/main" id="{A42B73C7-CABB-D986-7BD9-B98B5A978BD4}"/>
              </a:ext>
            </a:extLst>
          </p:cNvPr>
          <p:cNvCxnSpPr/>
          <p:nvPr/>
        </p:nvCxnSpPr>
        <p:spPr>
          <a:xfrm flipH="1" flipV="1">
            <a:off x="593132" y="4283852"/>
            <a:ext cx="934332" cy="9291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45EB153-6BEF-AD2C-863D-4853DBA68507}"/>
              </a:ext>
            </a:extLst>
          </p:cNvPr>
          <p:cNvSpPr/>
          <p:nvPr/>
        </p:nvSpPr>
        <p:spPr>
          <a:xfrm>
            <a:off x="4065333" y="3920170"/>
            <a:ext cx="631358" cy="3844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433BE5B-CBA9-2B86-9C6F-143EE9D05234}"/>
              </a:ext>
            </a:extLst>
          </p:cNvPr>
          <p:cNvSpPr/>
          <p:nvPr/>
        </p:nvSpPr>
        <p:spPr>
          <a:xfrm>
            <a:off x="68297" y="3899388"/>
            <a:ext cx="631358" cy="3844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8B16A4C-BEC1-2DBC-B92B-5EE1B7429FC5}"/>
              </a:ext>
            </a:extLst>
          </p:cNvPr>
          <p:cNvCxnSpPr>
            <a:cxnSpLocks/>
          </p:cNvCxnSpPr>
          <p:nvPr/>
        </p:nvCxnSpPr>
        <p:spPr>
          <a:xfrm flipV="1">
            <a:off x="3903539" y="4329242"/>
            <a:ext cx="276095" cy="8728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396D47-B4CC-C774-4248-CA25460CCB49}"/>
              </a:ext>
            </a:extLst>
          </p:cNvPr>
          <p:cNvSpPr txBox="1"/>
          <p:nvPr/>
        </p:nvSpPr>
        <p:spPr>
          <a:xfrm>
            <a:off x="8103616" y="1693637"/>
            <a:ext cx="3848650" cy="923330"/>
          </a:xfrm>
          <a:prstGeom prst="rect">
            <a:avLst/>
          </a:prstGeom>
          <a:noFill/>
        </p:spPr>
        <p:txBody>
          <a:bodyPr wrap="square" rtlCol="0">
            <a:spAutoFit/>
          </a:bodyPr>
          <a:lstStyle/>
          <a:p>
            <a:r>
              <a:rPr lang="en-US">
                <a:solidFill>
                  <a:srgbClr val="000000"/>
                </a:solidFill>
              </a:rPr>
              <a:t>Evolution of assimilated SO</a:t>
            </a:r>
            <a:r>
              <a:rPr lang="en-US" baseline="-25000">
                <a:solidFill>
                  <a:srgbClr val="000000"/>
                </a:solidFill>
              </a:rPr>
              <a:t>2</a:t>
            </a:r>
            <a:r>
              <a:rPr lang="en-US">
                <a:solidFill>
                  <a:srgbClr val="000000"/>
                </a:solidFill>
              </a:rPr>
              <a:t> from the Mauna Loa eruption in November 2022</a:t>
            </a:r>
          </a:p>
        </p:txBody>
      </p:sp>
      <p:sp>
        <p:nvSpPr>
          <p:cNvPr id="17" name="Rectangle 16">
            <a:extLst>
              <a:ext uri="{FF2B5EF4-FFF2-40B4-BE49-F238E27FC236}">
                <a16:creationId xmlns:a16="http://schemas.microsoft.com/office/drawing/2014/main" id="{08AE4DA8-9E5F-BAF6-99C1-9E351FD2B11B}"/>
              </a:ext>
            </a:extLst>
          </p:cNvPr>
          <p:cNvSpPr/>
          <p:nvPr/>
        </p:nvSpPr>
        <p:spPr>
          <a:xfrm>
            <a:off x="7861301" y="1649294"/>
            <a:ext cx="4330699" cy="334495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91D1B71-BA9E-6C29-E137-879E39B1A5DE}"/>
              </a:ext>
            </a:extLst>
          </p:cNvPr>
          <p:cNvPicPr>
            <a:picLocks noChangeAspect="1"/>
          </p:cNvPicPr>
          <p:nvPr/>
        </p:nvPicPr>
        <p:blipFill>
          <a:blip r:embed="rId5"/>
          <a:stretch>
            <a:fillRect/>
          </a:stretch>
        </p:blipFill>
        <p:spPr>
          <a:xfrm>
            <a:off x="7919253" y="2560859"/>
            <a:ext cx="4230604" cy="2273950"/>
          </a:xfrm>
          <a:prstGeom prst="rect">
            <a:avLst/>
          </a:prstGeom>
        </p:spPr>
      </p:pic>
      <p:sp>
        <p:nvSpPr>
          <p:cNvPr id="22" name="TextBox 21">
            <a:extLst>
              <a:ext uri="{FF2B5EF4-FFF2-40B4-BE49-F238E27FC236}">
                <a16:creationId xmlns:a16="http://schemas.microsoft.com/office/drawing/2014/main" id="{841D830F-D48C-CB32-B726-CDCFD0D6009D}"/>
              </a:ext>
            </a:extLst>
          </p:cNvPr>
          <p:cNvSpPr txBox="1"/>
          <p:nvPr/>
        </p:nvSpPr>
        <p:spPr>
          <a:xfrm>
            <a:off x="0" y="5691337"/>
            <a:ext cx="11428686" cy="923330"/>
          </a:xfrm>
          <a:prstGeom prst="rect">
            <a:avLst/>
          </a:prstGeom>
          <a:noFill/>
        </p:spPr>
        <p:txBody>
          <a:bodyPr wrap="square">
            <a:spAutoFit/>
          </a:bodyPr>
          <a:lstStyle/>
          <a:p>
            <a:r>
              <a:rPr lang="en-US" sz="1800" dirty="0">
                <a:solidFill>
                  <a:srgbClr val="000000"/>
                </a:solidFill>
                <a:latin typeface="Arial" panose="020B0604020202020204" pitchFamily="34" charset="0"/>
              </a:rPr>
              <a:t>The resulting volcanic plume of sulfur dioxide (SO</a:t>
            </a:r>
            <a:r>
              <a:rPr lang="en-US" sz="1800" baseline="-25000" dirty="0">
                <a:solidFill>
                  <a:srgbClr val="000000"/>
                </a:solidFill>
                <a:latin typeface="Arial" panose="020B0604020202020204" pitchFamily="34" charset="0"/>
              </a:rPr>
              <a:t>2</a:t>
            </a:r>
            <a:r>
              <a:rPr lang="en-US" sz="1800" dirty="0">
                <a:solidFill>
                  <a:srgbClr val="000000"/>
                </a:solidFill>
                <a:latin typeface="Arial" panose="020B0604020202020204" pitchFamily="34" charset="0"/>
              </a:rPr>
              <a:t>) can be seen from space with satellite instruments such as NASA’s Ozone Monitoring Instrument (OMI).</a:t>
            </a:r>
          </a:p>
          <a:p>
            <a:endParaRPr lang="en-US" sz="1800" dirty="0">
              <a:solidFill>
                <a:srgbClr val="000000"/>
              </a:solidFill>
              <a:latin typeface="Arial" panose="020B0604020202020204" pitchFamily="34" charset="0"/>
            </a:endParaRPr>
          </a:p>
        </p:txBody>
      </p:sp>
      <p:sp>
        <p:nvSpPr>
          <p:cNvPr id="24" name="TextBox 23">
            <a:extLst>
              <a:ext uri="{FF2B5EF4-FFF2-40B4-BE49-F238E27FC236}">
                <a16:creationId xmlns:a16="http://schemas.microsoft.com/office/drawing/2014/main" id="{48FE95A9-CA08-DE47-D527-5963CC25ADD8}"/>
              </a:ext>
            </a:extLst>
          </p:cNvPr>
          <p:cNvSpPr txBox="1"/>
          <p:nvPr/>
        </p:nvSpPr>
        <p:spPr>
          <a:xfrm>
            <a:off x="5033020" y="6047708"/>
            <a:ext cx="7655858" cy="307777"/>
          </a:xfrm>
          <a:prstGeom prst="rect">
            <a:avLst/>
          </a:prstGeom>
          <a:noFill/>
        </p:spPr>
        <p:txBody>
          <a:bodyPr wrap="square">
            <a:spAutoFit/>
          </a:bodyPr>
          <a:lstStyle/>
          <a:p>
            <a:r>
              <a:rPr lang="en-US" sz="1400" dirty="0">
                <a:solidFill>
                  <a:srgbClr val="1C75BC"/>
                </a:solidFill>
              </a:rPr>
              <a:t>https://</a:t>
            </a:r>
            <a:r>
              <a:rPr lang="en-US" sz="1400" dirty="0" err="1">
                <a:solidFill>
                  <a:srgbClr val="1C75BC"/>
                </a:solidFill>
              </a:rPr>
              <a:t>gmao.gsfc.nasa.gov</a:t>
            </a:r>
            <a:r>
              <a:rPr lang="en-US" sz="1400" dirty="0">
                <a:solidFill>
                  <a:srgbClr val="1C75BC"/>
                </a:solidFill>
              </a:rPr>
              <a:t>/research/</a:t>
            </a:r>
            <a:r>
              <a:rPr lang="en-US" sz="1400" dirty="0" err="1">
                <a:solidFill>
                  <a:srgbClr val="1C75BC"/>
                </a:solidFill>
              </a:rPr>
              <a:t>science_snapshots</a:t>
            </a:r>
            <a:r>
              <a:rPr lang="en-US" sz="1400" dirty="0">
                <a:solidFill>
                  <a:srgbClr val="1C75BC"/>
                </a:solidFill>
              </a:rPr>
              <a:t>/2022/</a:t>
            </a:r>
            <a:r>
              <a:rPr lang="en-US" sz="1400" dirty="0" err="1">
                <a:solidFill>
                  <a:srgbClr val="1C75BC"/>
                </a:solidFill>
              </a:rPr>
              <a:t>mauna-loa.php</a:t>
            </a:r>
            <a:endParaRPr lang="en-US" sz="1400" dirty="0">
              <a:solidFill>
                <a:srgbClr val="1C75BC"/>
              </a:solidFill>
            </a:endParaRPr>
          </a:p>
        </p:txBody>
      </p:sp>
      <p:sp>
        <p:nvSpPr>
          <p:cNvPr id="10" name="Rectangle 9">
            <a:extLst>
              <a:ext uri="{FF2B5EF4-FFF2-40B4-BE49-F238E27FC236}">
                <a16:creationId xmlns:a16="http://schemas.microsoft.com/office/drawing/2014/main" id="{02A41583-91E7-C2D3-2022-B3606255BE08}"/>
              </a:ext>
            </a:extLst>
          </p:cNvPr>
          <p:cNvSpPr/>
          <p:nvPr/>
        </p:nvSpPr>
        <p:spPr>
          <a:xfrm>
            <a:off x="3754370" y="6391267"/>
            <a:ext cx="4683263" cy="502573"/>
          </a:xfrm>
          <a:prstGeom prst="rect">
            <a:avLst/>
          </a:prstGeom>
        </p:spPr>
        <p:txBody>
          <a:bodyPr wrap="square">
            <a:spAutoFit/>
          </a:bodyPr>
          <a:lstStyle/>
          <a:p>
            <a:pPr algn="ctr"/>
            <a:r>
              <a:rPr lang="en-US" sz="1333" u="sng">
                <a:solidFill>
                  <a:srgbClr val="1C75BC"/>
                </a:solidFill>
                <a:hlinkClick r:id="rId6"/>
              </a:rPr>
              <a:t>https://gmao.gsfc.nasa.gov/weather_prediction/GEOS-C</a:t>
            </a:r>
            <a:r>
              <a:rPr lang="en-US" sz="1333">
                <a:solidFill>
                  <a:srgbClr val="1C75BC"/>
                </a:solidFill>
                <a:hlinkClick r:id="rId6"/>
              </a:rPr>
              <a:t>F/</a:t>
            </a:r>
            <a:endParaRPr lang="en-US" sz="1333">
              <a:solidFill>
                <a:srgbClr val="1C75BC"/>
              </a:solidFill>
            </a:endParaRPr>
          </a:p>
          <a:p>
            <a:pPr algn="ctr"/>
            <a:r>
              <a:rPr lang="en-US" sz="1333" err="1">
                <a:solidFill>
                  <a:srgbClr val="1C75BC"/>
                </a:solidFill>
              </a:rPr>
              <a:t>k.e.knowland@nasa.gov</a:t>
            </a:r>
            <a:endParaRPr lang="en-US" sz="1333">
              <a:solidFill>
                <a:srgbClr val="1C75BC"/>
              </a:solidFill>
            </a:endParaRPr>
          </a:p>
        </p:txBody>
      </p:sp>
    </p:spTree>
    <p:extLst>
      <p:ext uri="{BB962C8B-B14F-4D97-AF65-F5344CB8AC3E}">
        <p14:creationId xmlns:p14="http://schemas.microsoft.com/office/powerpoint/2010/main" val="38978707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dba58d7-e80b-4119-8dfe-5a23d230afee">
      <UserInfo>
        <DisplayName>Ott, Lesley E. (GSFC-6101)</DisplayName>
        <AccountId>18</AccountId>
        <AccountType/>
      </UserInfo>
      <UserInfo>
        <DisplayName>Weir, Brad (GSFC-610.1)[MORGAN STATE UNIV.]</DisplayName>
        <AccountId>54</AccountId>
        <AccountType/>
      </UserInfo>
      <UserInfo>
        <DisplayName>Wargan, Krzysztof (GSFC-610.1)[SCIENCE SYSTEMS AND APPLICATIONS INC]</DisplayName>
        <AccountId>48</AccountId>
        <AccountType/>
      </UserInfo>
      <UserInfo>
        <DisplayName>Pawson, Steven (GSFC-6101)</DisplayName>
        <AccountId>34</AccountId>
        <AccountType/>
      </UserInfo>
      <UserInfo>
        <DisplayName>Castellanos, Patricia (GSFC-6101)</DisplayName>
        <AccountId>56</AccountId>
        <AccountType/>
      </UserInfo>
    </SharedWithUsers>
    <TaxCatchAll xmlns="d900e117-17a0-4b24-9e47-511ef1d02c43" xsi:nil="true"/>
    <lcf76f155ced4ddcb4097134ff3c332f xmlns="9fa486a1-3a1e-4d08-a878-e8532c191a2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3C888352654E4BAFF79E93438DAAAC" ma:contentTypeVersion="12" ma:contentTypeDescription="Create a new document." ma:contentTypeScope="" ma:versionID="a78cea03849fd32b98475971be2044ab">
  <xsd:schema xmlns:xsd="http://www.w3.org/2001/XMLSchema" xmlns:xs="http://www.w3.org/2001/XMLSchema" xmlns:p="http://schemas.microsoft.com/office/2006/metadata/properties" xmlns:ns2="9fa486a1-3a1e-4d08-a878-e8532c191a25" xmlns:ns3="3dba58d7-e80b-4119-8dfe-5a23d230afee" xmlns:ns4="d900e117-17a0-4b24-9e47-511ef1d02c43" targetNamespace="http://schemas.microsoft.com/office/2006/metadata/properties" ma:root="true" ma:fieldsID="3fc04ae64cc9dcb539f28f5fdcfc7d81" ns2:_="" ns3:_="" ns4:_="">
    <xsd:import namespace="9fa486a1-3a1e-4d08-a878-e8532c191a25"/>
    <xsd:import namespace="3dba58d7-e80b-4119-8dfe-5a23d230afee"/>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486a1-3a1e-4d08-a878-e8532c191a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ba58d7-e80b-4119-8dfe-5a23d230afe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4dcb7f-6ba2-45d9-8896-c284c4537072}" ma:internalName="TaxCatchAll" ma:showField="CatchAllData" ma:web="3dba58d7-e80b-4119-8dfe-5a23d230af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CA5EC3-C6C1-492D-84CD-C425BC3D0503}">
  <ds:schemaRefs>
    <ds:schemaRef ds:uri="3dba58d7-e80b-4119-8dfe-5a23d230afee"/>
    <ds:schemaRef ds:uri="9fa486a1-3a1e-4d08-a878-e8532c191a25"/>
    <ds:schemaRef ds:uri="d900e117-17a0-4b24-9e47-511ef1d02c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12F024-59C8-4791-AB45-B362DDC1A438}">
  <ds:schemaRefs>
    <ds:schemaRef ds:uri="http://schemas.microsoft.com/sharepoint/v3/contenttype/forms"/>
  </ds:schemaRefs>
</ds:datastoreItem>
</file>

<file path=customXml/itemProps3.xml><?xml version="1.0" encoding="utf-8"?>
<ds:datastoreItem xmlns:ds="http://schemas.openxmlformats.org/officeDocument/2006/customXml" ds:itemID="{1C3BCBB0-0233-4BA2-A5C9-DDB7836AA85A}">
  <ds:schemaRefs>
    <ds:schemaRef ds:uri="3dba58d7-e80b-4119-8dfe-5a23d230afee"/>
    <ds:schemaRef ds:uri="9fa486a1-3a1e-4d08-a878-e8532c191a25"/>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52</TotalTime>
  <Words>2925</Words>
  <Application>Microsoft Macintosh PowerPoint</Application>
  <PresentationFormat>Widescreen</PresentationFormat>
  <Paragraphs>337</Paragraphs>
  <Slides>18</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Times New Roman</vt:lpstr>
      <vt:lpstr>Wingdings</vt:lpstr>
      <vt:lpstr>Office Theme</vt:lpstr>
      <vt:lpstr>NASA GEOS-CF: Overview, Applications, Future Direction</vt:lpstr>
      <vt:lpstr>GEOS-CF produces daily global forecasts of atmospheric composition at 0.25° resolution</vt:lpstr>
      <vt:lpstr>GEOS-CF v1 Status</vt:lpstr>
      <vt:lpstr>PowerPoint Presentation</vt:lpstr>
      <vt:lpstr>TEMPO specific collection: “sat_inst_1hr_r721x361_v72”</vt:lpstr>
      <vt:lpstr>GEOS-CF with stratospheric chemistry adds near-real-time stratospheric ozone forecasting capability to the NASA GMAO</vt:lpstr>
      <vt:lpstr>Spinning up GEOS-CF version 2</vt:lpstr>
      <vt:lpstr>PowerPoint Presentation</vt:lpstr>
      <vt:lpstr>SO2 assimilation: Mauna Loa’s smoking gun</vt:lpstr>
      <vt:lpstr>NO2 assimilation ➡️ Improved NO2 in polluted areas</vt:lpstr>
      <vt:lpstr>Ozone assimilation ➡️ Improved tropospheric ozone</vt:lpstr>
      <vt:lpstr>PowerPoint Presentation</vt:lpstr>
      <vt:lpstr>Lines of development and legacy systems</vt:lpstr>
      <vt:lpstr>GEOS Composition Reanalysis of the 21st Century  System Design</vt:lpstr>
      <vt:lpstr>PowerPoint Presentation</vt:lpstr>
      <vt:lpstr>Assimilated species and sensors</vt:lpstr>
      <vt:lpstr>Preparing for the end of EOS missions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Sterling Spangler</dc:creator>
  <cp:lastModifiedBy>Knowland, Emma (GSFC-610.1)[MORGAN STATE UNIV.]</cp:lastModifiedBy>
  <cp:revision>6</cp:revision>
  <dcterms:created xsi:type="dcterms:W3CDTF">2017-09-25T14:06:05Z</dcterms:created>
  <dcterms:modified xsi:type="dcterms:W3CDTF">2023-10-24T21:34:26Z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0x010100853C888352654E4BAFF79E93438DAAAC</vt:lpwstr>
  </property>
  <property fmtid="{D5CDD505-2E9C-101B-9397-08002B2CF9AE}" pid="3" name="MediaServiceImageTags">
    <vt:lpwstr/>
  </property>
</Properties>
</file>